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42" r:id="rId2"/>
    <p:sldId id="256" r:id="rId3"/>
    <p:sldId id="267" r:id="rId4"/>
    <p:sldId id="269" r:id="rId5"/>
    <p:sldId id="265" r:id="rId6"/>
    <p:sldId id="275" r:id="rId7"/>
    <p:sldId id="270" r:id="rId8"/>
    <p:sldId id="276" r:id="rId9"/>
    <p:sldId id="280" r:id="rId10"/>
    <p:sldId id="279" r:id="rId11"/>
    <p:sldId id="278" r:id="rId12"/>
    <p:sldId id="285" r:id="rId13"/>
    <p:sldId id="281" r:id="rId14"/>
    <p:sldId id="290" r:id="rId15"/>
    <p:sldId id="291" r:id="rId16"/>
    <p:sldId id="293" r:id="rId17"/>
    <p:sldId id="271" r:id="rId18"/>
    <p:sldId id="296" r:id="rId19"/>
    <p:sldId id="297" r:id="rId20"/>
    <p:sldId id="298" r:id="rId21"/>
    <p:sldId id="272" r:id="rId22"/>
    <p:sldId id="274" r:id="rId23"/>
    <p:sldId id="305" r:id="rId24"/>
    <p:sldId id="309" r:id="rId25"/>
    <p:sldId id="308" r:id="rId26"/>
    <p:sldId id="301" r:id="rId27"/>
    <p:sldId id="300" r:id="rId28"/>
    <p:sldId id="310" r:id="rId29"/>
    <p:sldId id="311" r:id="rId30"/>
    <p:sldId id="313" r:id="rId31"/>
    <p:sldId id="314" r:id="rId32"/>
    <p:sldId id="315" r:id="rId33"/>
    <p:sldId id="316" r:id="rId34"/>
    <p:sldId id="319" r:id="rId35"/>
    <p:sldId id="318" r:id="rId36"/>
    <p:sldId id="317" r:id="rId37"/>
    <p:sldId id="320" r:id="rId38"/>
    <p:sldId id="321" r:id="rId39"/>
    <p:sldId id="322" r:id="rId40"/>
    <p:sldId id="323" r:id="rId41"/>
    <p:sldId id="324" r:id="rId42"/>
    <p:sldId id="325" r:id="rId43"/>
    <p:sldId id="326" r:id="rId44"/>
    <p:sldId id="327" r:id="rId45"/>
    <p:sldId id="328" r:id="rId46"/>
    <p:sldId id="302" r:id="rId47"/>
    <p:sldId id="329" r:id="rId48"/>
    <p:sldId id="330" r:id="rId49"/>
    <p:sldId id="331" r:id="rId50"/>
    <p:sldId id="332" r:id="rId51"/>
    <p:sldId id="334" r:id="rId52"/>
    <p:sldId id="335" r:id="rId53"/>
    <p:sldId id="336" r:id="rId54"/>
    <p:sldId id="337" r:id="rId55"/>
    <p:sldId id="338" r:id="rId56"/>
    <p:sldId id="333" r:id="rId57"/>
    <p:sldId id="339" r:id="rId58"/>
    <p:sldId id="340" r:id="rId59"/>
    <p:sldId id="341" r:id="rId60"/>
    <p:sldId id="343" r:id="rId61"/>
    <p:sldId id="303" r:id="rId62"/>
    <p:sldId id="304"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6" autoAdjust="0"/>
    <p:restoredTop sz="92108" autoAdjust="0"/>
  </p:normalViewPr>
  <p:slideViewPr>
    <p:cSldViewPr snapToGrid="0" showGuides="1">
      <p:cViewPr varScale="1">
        <p:scale>
          <a:sx n="147" d="100"/>
          <a:sy n="147" d="100"/>
        </p:scale>
        <p:origin x="57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862E-2F45-4747-9753-E205F2D83AD8}" type="datetimeFigureOut">
              <a:rPr lang="zh-CN" altLang="en-US" smtClean="0"/>
              <a:t>2023/9/1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27381-EF10-4FA5-946F-EF425C7897C7}" type="slidenum">
              <a:rPr lang="zh-CN" altLang="en-US" smtClean="0"/>
              <a:t>‹#›</a:t>
            </a:fld>
            <a:endParaRPr lang="zh-CN" altLang="en-US"/>
          </a:p>
        </p:txBody>
      </p:sp>
    </p:spTree>
    <p:extLst>
      <p:ext uri="{BB962C8B-B14F-4D97-AF65-F5344CB8AC3E}">
        <p14:creationId xmlns:p14="http://schemas.microsoft.com/office/powerpoint/2010/main" val="229824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https://zhuanlan.zhihu.com/p/24987503</a:t>
            </a:r>
            <a:endParaRPr lang="zh-CN" altLang="en-US" dirty="0"/>
          </a:p>
        </p:txBody>
      </p:sp>
      <p:sp>
        <p:nvSpPr>
          <p:cNvPr id="4" name="灯片编号占位符 3"/>
          <p:cNvSpPr>
            <a:spLocks noGrp="1"/>
          </p:cNvSpPr>
          <p:nvPr>
            <p:ph type="sldNum" sz="quarter" idx="5"/>
          </p:nvPr>
        </p:nvSpPr>
        <p:spPr/>
        <p:txBody>
          <a:bodyPr/>
          <a:lstStyle/>
          <a:p>
            <a:fld id="{32C27381-EF10-4FA5-946F-EF425C7897C7}" type="slidenum">
              <a:rPr lang="zh-CN" altLang="en-US" smtClean="0"/>
              <a:t>7</a:t>
            </a:fld>
            <a:endParaRPr lang="zh-CN" altLang="en-US"/>
          </a:p>
        </p:txBody>
      </p:sp>
    </p:spTree>
    <p:extLst>
      <p:ext uri="{BB962C8B-B14F-4D97-AF65-F5344CB8AC3E}">
        <p14:creationId xmlns:p14="http://schemas.microsoft.com/office/powerpoint/2010/main" val="64062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30</a:t>
            </a:fld>
            <a:endParaRPr lang="zh-CN" altLang="en-US"/>
          </a:p>
        </p:txBody>
      </p:sp>
    </p:spTree>
    <p:extLst>
      <p:ext uri="{BB962C8B-B14F-4D97-AF65-F5344CB8AC3E}">
        <p14:creationId xmlns:p14="http://schemas.microsoft.com/office/powerpoint/2010/main" val="293654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满足单值、有限、连续的函数为品优函数。</a:t>
            </a:r>
            <a:endParaRPr lang="en-US" dirty="0"/>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31</a:t>
            </a:fld>
            <a:endParaRPr lang="zh-CN" altLang="en-US"/>
          </a:p>
        </p:txBody>
      </p:sp>
    </p:spTree>
    <p:extLst>
      <p:ext uri="{BB962C8B-B14F-4D97-AF65-F5344CB8AC3E}">
        <p14:creationId xmlns:p14="http://schemas.microsoft.com/office/powerpoint/2010/main" val="280753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https://zhuanlan.zhihu.com/p/24987503</a:t>
            </a:r>
            <a:endParaRPr lang="zh-CN" altLang="en-US" dirty="0"/>
          </a:p>
        </p:txBody>
      </p:sp>
      <p:sp>
        <p:nvSpPr>
          <p:cNvPr id="4" name="灯片编号占位符 3"/>
          <p:cNvSpPr>
            <a:spLocks noGrp="1"/>
          </p:cNvSpPr>
          <p:nvPr>
            <p:ph type="sldNum" sz="quarter" idx="5"/>
          </p:nvPr>
        </p:nvSpPr>
        <p:spPr/>
        <p:txBody>
          <a:bodyPr/>
          <a:lstStyle/>
          <a:p>
            <a:fld id="{32C27381-EF10-4FA5-946F-EF425C7897C7}" type="slidenum">
              <a:rPr lang="zh-CN" altLang="en-US" smtClean="0"/>
              <a:t>8</a:t>
            </a:fld>
            <a:endParaRPr lang="zh-CN" altLang="en-US"/>
          </a:p>
        </p:txBody>
      </p:sp>
    </p:spTree>
    <p:extLst>
      <p:ext uri="{BB962C8B-B14F-4D97-AF65-F5344CB8AC3E}">
        <p14:creationId xmlns:p14="http://schemas.microsoft.com/office/powerpoint/2010/main" val="150837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https://en.wikipedia.org/wiki/Wien_approximation#/media/File:Mplwp_blackbody_nu_planck-wien-rj_5800K.svg</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16</a:t>
            </a:fld>
            <a:endParaRPr lang="zh-CN" altLang="en-US"/>
          </a:p>
        </p:txBody>
      </p:sp>
    </p:spTree>
    <p:extLst>
      <p:ext uri="{BB962C8B-B14F-4D97-AF65-F5344CB8AC3E}">
        <p14:creationId xmlns:p14="http://schemas.microsoft.com/office/powerpoint/2010/main" val="318866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https://phet.colorado.edu/sims/cheerpj/photoelectric/latest/photoelectric.html?simulation=photoelectric</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18</a:t>
            </a:fld>
            <a:endParaRPr lang="zh-CN" altLang="en-US"/>
          </a:p>
        </p:txBody>
      </p:sp>
    </p:spTree>
    <p:extLst>
      <p:ext uri="{BB962C8B-B14F-4D97-AF65-F5344CB8AC3E}">
        <p14:creationId xmlns:p14="http://schemas.microsoft.com/office/powerpoint/2010/main" val="3378693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https://phet.colorado.edu/sims/cheerpj/photoelectric/latest/photoelectric.html?simulation=photoelectric</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19</a:t>
            </a:fld>
            <a:endParaRPr lang="zh-CN" altLang="en-US"/>
          </a:p>
        </p:txBody>
      </p:sp>
    </p:spTree>
    <p:extLst>
      <p:ext uri="{BB962C8B-B14F-4D97-AF65-F5344CB8AC3E}">
        <p14:creationId xmlns:p14="http://schemas.microsoft.com/office/powerpoint/2010/main" val="287188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https://phet.colorado.edu/sims/cheerpj/photoelectric/latest/photoelectric.html?simulation=photoelectric</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20</a:t>
            </a:fld>
            <a:endParaRPr lang="zh-CN" altLang="en-US"/>
          </a:p>
        </p:txBody>
      </p:sp>
    </p:spTree>
    <p:extLst>
      <p:ext uri="{BB962C8B-B14F-4D97-AF65-F5344CB8AC3E}">
        <p14:creationId xmlns:p14="http://schemas.microsoft.com/office/powerpoint/2010/main" val="12811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https://en.wikipedia.org/wiki/Wave%E2%80%93particle_duality</a:t>
            </a:r>
          </a:p>
          <a:p>
            <a:r>
              <a:rPr lang="en-US" dirty="0"/>
              <a:t>https://</a:t>
            </a:r>
            <a:r>
              <a:rPr lang="en-US" dirty="0" err="1"/>
              <a:t>www.bilibili.com</a:t>
            </a:r>
            <a:r>
              <a:rPr lang="en-US" dirty="0"/>
              <a:t>/video/BV1iZ4y1T7CG?from=</a:t>
            </a:r>
            <a:r>
              <a:rPr lang="en-US" dirty="0" err="1"/>
              <a:t>search&amp;seid</a:t>
            </a:r>
            <a:r>
              <a:rPr lang="en-US" dirty="0"/>
              <a:t>=18042702099768975791&amp;spm_id_from=333.337.0.0</a:t>
            </a:r>
          </a:p>
          <a:p>
            <a:r>
              <a:rPr lang="en-US" dirty="0"/>
              <a:t>https://</a:t>
            </a:r>
            <a:r>
              <a:rPr lang="en-US" dirty="0" err="1"/>
              <a:t>www.bilibili.com</a:t>
            </a:r>
            <a:r>
              <a:rPr lang="en-US" dirty="0"/>
              <a:t>/video/BV1dK4y1U7VH/?</a:t>
            </a:r>
            <a:r>
              <a:rPr lang="en-US" dirty="0" err="1"/>
              <a:t>spm_id_from</a:t>
            </a:r>
            <a:r>
              <a:rPr lang="en-US" dirty="0"/>
              <a:t>=333.788.recommend_more_video.0</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23</a:t>
            </a:fld>
            <a:endParaRPr lang="zh-CN" altLang="en-US"/>
          </a:p>
        </p:txBody>
      </p:sp>
    </p:spTree>
    <p:extLst>
      <p:ext uri="{BB962C8B-B14F-4D97-AF65-F5344CB8AC3E}">
        <p14:creationId xmlns:p14="http://schemas.microsoft.com/office/powerpoint/2010/main" val="32275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http://www.met.reading.ac.uk/pplato2/h-flap/phys10_3.html</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24</a:t>
            </a:fld>
            <a:endParaRPr lang="zh-CN" altLang="en-US"/>
          </a:p>
        </p:txBody>
      </p:sp>
    </p:spTree>
    <p:extLst>
      <p:ext uri="{BB962C8B-B14F-4D97-AF65-F5344CB8AC3E}">
        <p14:creationId xmlns:p14="http://schemas.microsoft.com/office/powerpoint/2010/main" val="250102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http://www.met.reading.ac.uk/pplato2/h-flap/phys10_3.html</a:t>
            </a:r>
          </a:p>
        </p:txBody>
      </p:sp>
      <p:sp>
        <p:nvSpPr>
          <p:cNvPr id="4" name="Slide Number Placeholder 3"/>
          <p:cNvSpPr>
            <a:spLocks noGrp="1"/>
          </p:cNvSpPr>
          <p:nvPr>
            <p:ph type="sldNum" sz="quarter" idx="5"/>
          </p:nvPr>
        </p:nvSpPr>
        <p:spPr/>
        <p:txBody>
          <a:bodyPr/>
          <a:lstStyle/>
          <a:p>
            <a:fld id="{32C27381-EF10-4FA5-946F-EF425C7897C7}" type="slidenum">
              <a:rPr lang="zh-CN" altLang="en-US" smtClean="0"/>
              <a:t>25</a:t>
            </a:fld>
            <a:endParaRPr lang="zh-CN" altLang="en-US"/>
          </a:p>
        </p:txBody>
      </p:sp>
    </p:spTree>
    <p:extLst>
      <p:ext uri="{BB962C8B-B14F-4D97-AF65-F5344CB8AC3E}">
        <p14:creationId xmlns:p14="http://schemas.microsoft.com/office/powerpoint/2010/main" val="245948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433BF-2DB3-4702-949E-23165A9015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600C6F-D441-46C7-B475-63BA7F321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F1B0FC-582C-4944-AB8F-687CC17D5A18}"/>
              </a:ext>
            </a:extLst>
          </p:cNvPr>
          <p:cNvSpPr>
            <a:spLocks noGrp="1"/>
          </p:cNvSpPr>
          <p:nvPr>
            <p:ph type="dt" sz="half" idx="10"/>
          </p:nvPr>
        </p:nvSpPr>
        <p:spPr/>
        <p:txBody>
          <a:bodyPr/>
          <a:lstStyle/>
          <a:p>
            <a:fld id="{649B2413-29A1-4F5C-B27E-8311CE3E3DFB}" type="datetime1">
              <a:rPr lang="zh-CN" altLang="en-US" smtClean="0"/>
              <a:t>2023/9/1</a:t>
            </a:fld>
            <a:endParaRPr lang="zh-CN" altLang="en-US"/>
          </a:p>
        </p:txBody>
      </p:sp>
      <p:sp>
        <p:nvSpPr>
          <p:cNvPr id="5" name="页脚占位符 4">
            <a:extLst>
              <a:ext uri="{FF2B5EF4-FFF2-40B4-BE49-F238E27FC236}">
                <a16:creationId xmlns:a16="http://schemas.microsoft.com/office/drawing/2014/main" id="{FC478478-BE8B-46AA-A57D-EF619FF51B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90B216-4D07-4092-B4ED-106E50007D05}"/>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352937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EB7D4-7FDE-4C2D-805E-B837A61D5D7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7E2AA8-574E-4885-818C-BD0D04D810B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F02E5-C219-404E-9705-C8F183169AFF}"/>
              </a:ext>
            </a:extLst>
          </p:cNvPr>
          <p:cNvSpPr>
            <a:spLocks noGrp="1"/>
          </p:cNvSpPr>
          <p:nvPr>
            <p:ph type="dt" sz="half" idx="10"/>
          </p:nvPr>
        </p:nvSpPr>
        <p:spPr/>
        <p:txBody>
          <a:bodyPr/>
          <a:lstStyle/>
          <a:p>
            <a:fld id="{BE5844F9-997E-4152-A782-B3F50D363D52}" type="datetime1">
              <a:rPr lang="zh-CN" altLang="en-US" smtClean="0"/>
              <a:t>2023/9/1</a:t>
            </a:fld>
            <a:endParaRPr lang="zh-CN" altLang="en-US"/>
          </a:p>
        </p:txBody>
      </p:sp>
      <p:sp>
        <p:nvSpPr>
          <p:cNvPr id="5" name="页脚占位符 4">
            <a:extLst>
              <a:ext uri="{FF2B5EF4-FFF2-40B4-BE49-F238E27FC236}">
                <a16:creationId xmlns:a16="http://schemas.microsoft.com/office/drawing/2014/main" id="{0C23E25A-BA1B-4E76-AEC6-D36133E2D1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A39F3E-0574-4EE9-8461-FF11C0D0440C}"/>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248252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1ED75C3-C1F5-4117-B52A-C060736E31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FD7093-2C66-46C2-A85F-7A77D0F5AE0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79CAD1-E4D0-49A3-AF9E-CE24EEDAA21F}"/>
              </a:ext>
            </a:extLst>
          </p:cNvPr>
          <p:cNvSpPr>
            <a:spLocks noGrp="1"/>
          </p:cNvSpPr>
          <p:nvPr>
            <p:ph type="dt" sz="half" idx="10"/>
          </p:nvPr>
        </p:nvSpPr>
        <p:spPr/>
        <p:txBody>
          <a:bodyPr/>
          <a:lstStyle/>
          <a:p>
            <a:fld id="{4E672238-1C88-41EA-9C29-572FE4AEFBE9}" type="datetime1">
              <a:rPr lang="zh-CN" altLang="en-US" smtClean="0"/>
              <a:t>2023/9/1</a:t>
            </a:fld>
            <a:endParaRPr lang="zh-CN" altLang="en-US"/>
          </a:p>
        </p:txBody>
      </p:sp>
      <p:sp>
        <p:nvSpPr>
          <p:cNvPr id="5" name="页脚占位符 4">
            <a:extLst>
              <a:ext uri="{FF2B5EF4-FFF2-40B4-BE49-F238E27FC236}">
                <a16:creationId xmlns:a16="http://schemas.microsoft.com/office/drawing/2014/main" id="{E23C6823-C2C9-4446-9F6C-4805FBFB7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FFA11-DD63-402C-854D-553878FCD2CA}"/>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263556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8E24D-CAC2-4E3C-BCC5-E96B1FBCDE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DA299D-78A1-47B5-976A-326AF0B5506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AAAA0E-6534-4C12-BEED-90F12BC81726}"/>
              </a:ext>
            </a:extLst>
          </p:cNvPr>
          <p:cNvSpPr>
            <a:spLocks noGrp="1"/>
          </p:cNvSpPr>
          <p:nvPr>
            <p:ph type="dt" sz="half" idx="10"/>
          </p:nvPr>
        </p:nvSpPr>
        <p:spPr/>
        <p:txBody>
          <a:bodyPr/>
          <a:lstStyle/>
          <a:p>
            <a:fld id="{2552AC94-AAF3-41D4-A455-47796260C428}" type="datetime1">
              <a:rPr lang="zh-CN" altLang="en-US" smtClean="0"/>
              <a:t>2023/9/1</a:t>
            </a:fld>
            <a:endParaRPr lang="zh-CN" altLang="en-US"/>
          </a:p>
        </p:txBody>
      </p:sp>
      <p:sp>
        <p:nvSpPr>
          <p:cNvPr id="5" name="页脚占位符 4">
            <a:extLst>
              <a:ext uri="{FF2B5EF4-FFF2-40B4-BE49-F238E27FC236}">
                <a16:creationId xmlns:a16="http://schemas.microsoft.com/office/drawing/2014/main" id="{CC417536-BCC4-46CE-83DA-737A2FECD6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09A65-2CF6-4605-BEBE-E295BF546D28}"/>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336159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5ADB8-D0BB-493A-98F1-7D8E59794E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05FC64-7326-4B04-B98B-25DF83DC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F89C2D7-B30B-4DEF-85F5-D364B83AF8C0}"/>
              </a:ext>
            </a:extLst>
          </p:cNvPr>
          <p:cNvSpPr>
            <a:spLocks noGrp="1"/>
          </p:cNvSpPr>
          <p:nvPr>
            <p:ph type="dt" sz="half" idx="10"/>
          </p:nvPr>
        </p:nvSpPr>
        <p:spPr/>
        <p:txBody>
          <a:bodyPr/>
          <a:lstStyle/>
          <a:p>
            <a:fld id="{14910D25-466D-462A-95E7-F4C90C955516}" type="datetime1">
              <a:rPr lang="zh-CN" altLang="en-US" smtClean="0"/>
              <a:t>2023/9/1</a:t>
            </a:fld>
            <a:endParaRPr lang="zh-CN" altLang="en-US"/>
          </a:p>
        </p:txBody>
      </p:sp>
      <p:sp>
        <p:nvSpPr>
          <p:cNvPr id="5" name="页脚占位符 4">
            <a:extLst>
              <a:ext uri="{FF2B5EF4-FFF2-40B4-BE49-F238E27FC236}">
                <a16:creationId xmlns:a16="http://schemas.microsoft.com/office/drawing/2014/main" id="{052F39AD-D560-410C-B81D-8ABC60A9F7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DB8910-4AE4-439E-BAFE-C595626F5970}"/>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971541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0AB23-B23C-4EB4-A739-4FB58A0B65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BAC43E-AB74-4C75-9116-3BD41E20A9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41482B8-78FA-44EA-B564-54F3E2FECC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EA36881-EB2B-4489-9B67-8A2FBDF8E3F9}"/>
              </a:ext>
            </a:extLst>
          </p:cNvPr>
          <p:cNvSpPr>
            <a:spLocks noGrp="1"/>
          </p:cNvSpPr>
          <p:nvPr>
            <p:ph type="dt" sz="half" idx="10"/>
          </p:nvPr>
        </p:nvSpPr>
        <p:spPr/>
        <p:txBody>
          <a:bodyPr/>
          <a:lstStyle/>
          <a:p>
            <a:fld id="{C2FCF7CF-816D-4C0B-A0C9-8E4DCE45580D}" type="datetime1">
              <a:rPr lang="zh-CN" altLang="en-US" smtClean="0"/>
              <a:t>2023/9/1</a:t>
            </a:fld>
            <a:endParaRPr lang="zh-CN" altLang="en-US"/>
          </a:p>
        </p:txBody>
      </p:sp>
      <p:sp>
        <p:nvSpPr>
          <p:cNvPr id="6" name="页脚占位符 5">
            <a:extLst>
              <a:ext uri="{FF2B5EF4-FFF2-40B4-BE49-F238E27FC236}">
                <a16:creationId xmlns:a16="http://schemas.microsoft.com/office/drawing/2014/main" id="{47935818-BB66-48B3-9986-ABB72E8E49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C3A03A-1012-4D4A-9FE4-77ECB21F6A6C}"/>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388509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94ED7-A5CC-424F-999E-1C5CF66BC8B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FC3E82-34AC-4B52-A4F8-09EFF31309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6220C60-3EDA-4CD7-8E19-95587128EB6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855C213-27A8-43B6-9429-497B09B35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3D76524-1157-4BB7-AACF-63EB4206E71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D4037D-8921-4E9C-B521-99DBA80412A6}"/>
              </a:ext>
            </a:extLst>
          </p:cNvPr>
          <p:cNvSpPr>
            <a:spLocks noGrp="1"/>
          </p:cNvSpPr>
          <p:nvPr>
            <p:ph type="dt" sz="half" idx="10"/>
          </p:nvPr>
        </p:nvSpPr>
        <p:spPr/>
        <p:txBody>
          <a:bodyPr/>
          <a:lstStyle/>
          <a:p>
            <a:fld id="{21BBE63B-6ED7-4AF8-9904-846C8685D842}" type="datetime1">
              <a:rPr lang="zh-CN" altLang="en-US" smtClean="0"/>
              <a:t>2023/9/1</a:t>
            </a:fld>
            <a:endParaRPr lang="zh-CN" altLang="en-US"/>
          </a:p>
        </p:txBody>
      </p:sp>
      <p:sp>
        <p:nvSpPr>
          <p:cNvPr id="8" name="页脚占位符 7">
            <a:extLst>
              <a:ext uri="{FF2B5EF4-FFF2-40B4-BE49-F238E27FC236}">
                <a16:creationId xmlns:a16="http://schemas.microsoft.com/office/drawing/2014/main" id="{75327CA7-7710-46A5-A608-17F6C04CDE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3F810B9-7E02-4977-A20A-C496528C8859}"/>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228752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1CD43-B73E-4C9B-BAF9-B49C4CC630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4FB867-B0F8-4585-84D9-A69F89A71913}"/>
              </a:ext>
            </a:extLst>
          </p:cNvPr>
          <p:cNvSpPr>
            <a:spLocks noGrp="1"/>
          </p:cNvSpPr>
          <p:nvPr>
            <p:ph type="dt" sz="half" idx="10"/>
          </p:nvPr>
        </p:nvSpPr>
        <p:spPr/>
        <p:txBody>
          <a:bodyPr/>
          <a:lstStyle/>
          <a:p>
            <a:fld id="{6771843E-39F2-4A7A-8518-2686F437C2BB}" type="datetime1">
              <a:rPr lang="zh-CN" altLang="en-US" smtClean="0"/>
              <a:t>2023/9/1</a:t>
            </a:fld>
            <a:endParaRPr lang="zh-CN" altLang="en-US"/>
          </a:p>
        </p:txBody>
      </p:sp>
      <p:sp>
        <p:nvSpPr>
          <p:cNvPr id="4" name="页脚占位符 3">
            <a:extLst>
              <a:ext uri="{FF2B5EF4-FFF2-40B4-BE49-F238E27FC236}">
                <a16:creationId xmlns:a16="http://schemas.microsoft.com/office/drawing/2014/main" id="{ABF9D223-6CCD-467B-B30A-B014F2D40D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CA2069-BCA2-44C6-84A8-67A8DBFE446C}"/>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171892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5B729D-C31E-4147-8752-5AD669CCC764}"/>
              </a:ext>
            </a:extLst>
          </p:cNvPr>
          <p:cNvSpPr>
            <a:spLocks noGrp="1"/>
          </p:cNvSpPr>
          <p:nvPr>
            <p:ph type="dt" sz="half" idx="10"/>
          </p:nvPr>
        </p:nvSpPr>
        <p:spPr/>
        <p:txBody>
          <a:bodyPr/>
          <a:lstStyle/>
          <a:p>
            <a:fld id="{B622D45A-AD43-4C60-B092-D464C06C8E4C}" type="datetime1">
              <a:rPr lang="zh-CN" altLang="en-US" smtClean="0"/>
              <a:t>2023/9/1</a:t>
            </a:fld>
            <a:endParaRPr lang="zh-CN" altLang="en-US"/>
          </a:p>
        </p:txBody>
      </p:sp>
      <p:sp>
        <p:nvSpPr>
          <p:cNvPr id="3" name="页脚占位符 2">
            <a:extLst>
              <a:ext uri="{FF2B5EF4-FFF2-40B4-BE49-F238E27FC236}">
                <a16:creationId xmlns:a16="http://schemas.microsoft.com/office/drawing/2014/main" id="{8A3B3CC7-2C84-44F6-BDEC-7DE4265F06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564C681-39EC-4149-AF3E-B2B02E137EEC}"/>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187257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439F7-BB33-4422-8CE2-609CC7C7FB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E5FA24C-306F-49C7-83CA-EBA808367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EE48A82-1BA0-46BA-8A6D-6442FCA8B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BDED1D5-AAFE-42BD-AD4C-2D0D96639C1F}"/>
              </a:ext>
            </a:extLst>
          </p:cNvPr>
          <p:cNvSpPr>
            <a:spLocks noGrp="1"/>
          </p:cNvSpPr>
          <p:nvPr>
            <p:ph type="dt" sz="half" idx="10"/>
          </p:nvPr>
        </p:nvSpPr>
        <p:spPr/>
        <p:txBody>
          <a:bodyPr/>
          <a:lstStyle/>
          <a:p>
            <a:fld id="{27D55237-05A5-44F1-91BF-92AADD74625B}" type="datetime1">
              <a:rPr lang="zh-CN" altLang="en-US" smtClean="0"/>
              <a:t>2023/9/1</a:t>
            </a:fld>
            <a:endParaRPr lang="zh-CN" altLang="en-US"/>
          </a:p>
        </p:txBody>
      </p:sp>
      <p:sp>
        <p:nvSpPr>
          <p:cNvPr id="6" name="页脚占位符 5">
            <a:extLst>
              <a:ext uri="{FF2B5EF4-FFF2-40B4-BE49-F238E27FC236}">
                <a16:creationId xmlns:a16="http://schemas.microsoft.com/office/drawing/2014/main" id="{C1E39CFB-92CE-4FF9-BAEE-C2E45B7F5E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2BF81A-41E7-40CA-BC92-83FD60F765C9}"/>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83025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5B612-4AA0-4561-80EE-4396E65348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F187B6-294C-4A68-8EDE-20980257D1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1C250D-8692-46BF-9DD1-6A3FB21AE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C7BC8A0-3483-4289-9EBD-DD0A09D2E27E}"/>
              </a:ext>
            </a:extLst>
          </p:cNvPr>
          <p:cNvSpPr>
            <a:spLocks noGrp="1"/>
          </p:cNvSpPr>
          <p:nvPr>
            <p:ph type="dt" sz="half" idx="10"/>
          </p:nvPr>
        </p:nvSpPr>
        <p:spPr/>
        <p:txBody>
          <a:bodyPr/>
          <a:lstStyle/>
          <a:p>
            <a:fld id="{58C3E5F2-5AA9-4EC0-83BC-A561CD01535D}" type="datetime1">
              <a:rPr lang="zh-CN" altLang="en-US" smtClean="0"/>
              <a:t>2023/9/1</a:t>
            </a:fld>
            <a:endParaRPr lang="zh-CN" altLang="en-US"/>
          </a:p>
        </p:txBody>
      </p:sp>
      <p:sp>
        <p:nvSpPr>
          <p:cNvPr id="6" name="页脚占位符 5">
            <a:extLst>
              <a:ext uri="{FF2B5EF4-FFF2-40B4-BE49-F238E27FC236}">
                <a16:creationId xmlns:a16="http://schemas.microsoft.com/office/drawing/2014/main" id="{8883A80A-8AA2-4DFC-B8DB-F16A84E12B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E6226B-2956-4CD7-AE48-42C15FB9D42C}"/>
              </a:ext>
            </a:extLst>
          </p:cNvPr>
          <p:cNvSpPr>
            <a:spLocks noGrp="1"/>
          </p:cNvSpPr>
          <p:nvPr>
            <p:ph type="sldNum" sz="quarter" idx="12"/>
          </p:nvPr>
        </p:nvSpPr>
        <p:spPr/>
        <p:txBody>
          <a:body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193017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F9970-2CB6-496A-8061-C99F920AD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65CC951-3A14-4E5F-AAA7-7CDB31CFF4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A4F9BC-267D-47F5-83B2-AEE5AF967B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26B09-24DC-4877-B392-44293FAD0F26}" type="datetime1">
              <a:rPr lang="zh-CN" altLang="en-US" smtClean="0"/>
              <a:t>2023/9/1</a:t>
            </a:fld>
            <a:endParaRPr lang="zh-CN" altLang="en-US"/>
          </a:p>
        </p:txBody>
      </p:sp>
      <p:sp>
        <p:nvSpPr>
          <p:cNvPr id="5" name="页脚占位符 4">
            <a:extLst>
              <a:ext uri="{FF2B5EF4-FFF2-40B4-BE49-F238E27FC236}">
                <a16:creationId xmlns:a16="http://schemas.microsoft.com/office/drawing/2014/main" id="{8513DC7A-9825-4201-A3A1-CD1C6067E8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C6B1F11-2615-4CED-ACE9-A541FCA9A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55047-B113-4615-BE8C-6B97B5F01330}" type="slidenum">
              <a:rPr lang="zh-CN" altLang="en-US" smtClean="0"/>
              <a:t>‹#›</a:t>
            </a:fld>
            <a:endParaRPr lang="zh-CN" altLang="en-US"/>
          </a:p>
        </p:txBody>
      </p:sp>
    </p:spTree>
    <p:extLst>
      <p:ext uri="{BB962C8B-B14F-4D97-AF65-F5344CB8AC3E}">
        <p14:creationId xmlns:p14="http://schemas.microsoft.com/office/powerpoint/2010/main" val="3123644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jp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gif"/><Relationship Id="rId4" Type="http://schemas.openxmlformats.org/officeDocument/2006/relationships/image" Target="../media/image21.png"/><Relationship Id="rId9"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het.colorado.edu/sims/cheerpj/photoelectric/latest/photoelectric.html?simulation=photoelectri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hyperlink" Target="https://zh.wikipedia.org/wiki/%E5%BE%B7%E5%9B%BD%E6%A0%B8%E6%AD%A6%E5%99%A8%E5%BC%80%E5%8F%91%E8%AE%A1%E5%88%92"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zh.wikipedia.org/wiki/%E5%B8%8C%E7%89%B9%E5%8B%92"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Ghz6jJgKwW0?feature=oembed" TargetMode="Externa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zh.wikipedia.org/wiki/%E5%9C%8B%E6%B0%91%E9%9D%A9%E5%91%BD%E8%BB%8D%E5%8C%97%E4%BC%90" TargetMode="External"/><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352E3-B787-446E-8151-B7ED281EF34A}"/>
              </a:ext>
            </a:extLst>
          </p:cNvPr>
          <p:cNvSpPr txBox="1"/>
          <p:nvPr/>
        </p:nvSpPr>
        <p:spPr>
          <a:xfrm>
            <a:off x="3224060" y="1920240"/>
            <a:ext cx="5743880" cy="1200329"/>
          </a:xfrm>
          <a:prstGeom prst="rect">
            <a:avLst/>
          </a:prstGeom>
          <a:noFill/>
        </p:spPr>
        <p:txBody>
          <a:bodyPr wrap="none" rtlCol="0">
            <a:spAutoFit/>
          </a:bodyPr>
          <a:lstStyle/>
          <a:p>
            <a:r>
              <a:rPr lang="zh-CN" altLang="en-US" sz="7200" b="1" dirty="0">
                <a:latin typeface="楷体" panose="02010609060101010101" pitchFamily="49" charset="-122"/>
                <a:ea typeface="楷体" panose="02010609060101010101" pitchFamily="49" charset="-122"/>
              </a:rPr>
              <a:t>量子化学基础</a:t>
            </a:r>
            <a:endParaRPr lang="en-US" sz="2400" b="1" dirty="0">
              <a:latin typeface="楷体" panose="02010609060101010101" pitchFamily="49" charset="-122"/>
              <a:ea typeface="楷体" panose="02010609060101010101" pitchFamily="49" charset="-122"/>
            </a:endParaRPr>
          </a:p>
        </p:txBody>
      </p:sp>
      <p:sp>
        <p:nvSpPr>
          <p:cNvPr id="5" name="TextBox 4">
            <a:extLst>
              <a:ext uri="{FF2B5EF4-FFF2-40B4-BE49-F238E27FC236}">
                <a16:creationId xmlns:a16="http://schemas.microsoft.com/office/drawing/2014/main" id="{6D94DF8D-C3BB-4CAD-B8B2-07F2182C02A8}"/>
              </a:ext>
            </a:extLst>
          </p:cNvPr>
          <p:cNvSpPr txBox="1"/>
          <p:nvPr/>
        </p:nvSpPr>
        <p:spPr>
          <a:xfrm>
            <a:off x="4772562" y="3429000"/>
            <a:ext cx="2646878" cy="2308324"/>
          </a:xfrm>
          <a:prstGeom prst="rect">
            <a:avLst/>
          </a:prstGeom>
          <a:noFill/>
        </p:spPr>
        <p:txBody>
          <a:bodyPr wrap="none" rtlCol="0">
            <a:spAutoFit/>
          </a:bodyPr>
          <a:lstStyle/>
          <a:p>
            <a:pPr algn="ctr"/>
            <a:r>
              <a:rPr lang="zh-CN" altLang="en-US" sz="4400" dirty="0">
                <a:latin typeface="楷体" panose="02010609060101010101" pitchFamily="49" charset="-122"/>
                <a:ea typeface="楷体" panose="02010609060101010101" pitchFamily="49" charset="-122"/>
              </a:rPr>
              <a:t>程涛</a:t>
            </a:r>
            <a:endParaRPr lang="en-US" altLang="zh-CN" sz="4400" dirty="0">
              <a:latin typeface="楷体" panose="02010609060101010101" pitchFamily="49" charset="-122"/>
              <a:ea typeface="楷体" panose="02010609060101010101" pitchFamily="49" charset="-122"/>
            </a:endParaRPr>
          </a:p>
          <a:p>
            <a:pPr algn="ctr"/>
            <a:r>
              <a:rPr lang="zh-CN" altLang="en-US" sz="3600" dirty="0">
                <a:latin typeface="楷体" panose="02010609060101010101" pitchFamily="49" charset="-122"/>
                <a:ea typeface="楷体" panose="02010609060101010101" pitchFamily="49" charset="-122"/>
              </a:rPr>
              <a:t>苏州大学</a:t>
            </a:r>
            <a:endParaRPr lang="en-US" altLang="zh-CN" sz="3600" dirty="0">
              <a:latin typeface="楷体" panose="02010609060101010101" pitchFamily="49" charset="-122"/>
              <a:ea typeface="楷体" panose="02010609060101010101" pitchFamily="49" charset="-122"/>
            </a:endParaRPr>
          </a:p>
          <a:p>
            <a:pPr algn="ctr"/>
            <a:endParaRPr lang="en-US" altLang="zh-CN" sz="3200" dirty="0">
              <a:latin typeface="楷体" panose="02010609060101010101" pitchFamily="49" charset="-122"/>
              <a:ea typeface="楷体" panose="02010609060101010101" pitchFamily="49" charset="-122"/>
            </a:endParaRPr>
          </a:p>
          <a:p>
            <a:pPr algn="ctr"/>
            <a:r>
              <a:rPr lang="en-US" sz="3200" dirty="0">
                <a:latin typeface="Times New Roman" panose="02020603050405020304" pitchFamily="18" charset="0"/>
                <a:ea typeface="楷体" panose="02010609060101010101" pitchFamily="49" charset="-122"/>
                <a:cs typeface="Times New Roman" panose="02020603050405020304" pitchFamily="18" charset="0"/>
              </a:rPr>
              <a:t>202</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日</a:t>
            </a:r>
            <a:endParaRPr 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98E28151-01F9-4383-AE33-66313DD89FB6}"/>
              </a:ext>
            </a:extLst>
          </p:cNvPr>
          <p:cNvSpPr>
            <a:spLocks noGrp="1"/>
          </p:cNvSpPr>
          <p:nvPr>
            <p:ph type="sldNum" sz="quarter" idx="12"/>
          </p:nvPr>
        </p:nvSpPr>
        <p:spPr/>
        <p:txBody>
          <a:bodyPr/>
          <a:lstStyle/>
          <a:p>
            <a:fld id="{A1D55047-B113-4615-BE8C-6B97B5F01330}" type="slidenum">
              <a:rPr lang="zh-CN" altLang="en-US" smtClean="0"/>
              <a:t>1</a:t>
            </a:fld>
            <a:endParaRPr lang="zh-CN" altLang="en-US"/>
          </a:p>
        </p:txBody>
      </p:sp>
    </p:spTree>
    <p:extLst>
      <p:ext uri="{BB962C8B-B14F-4D97-AF65-F5344CB8AC3E}">
        <p14:creationId xmlns:p14="http://schemas.microsoft.com/office/powerpoint/2010/main" val="12151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黑体辐射：直观体验</a:t>
            </a:r>
          </a:p>
          <a:p>
            <a:endParaRPr lang="en-US" altLang="zh-CN" sz="3600" b="1" dirty="0">
              <a:latin typeface="楷体" panose="02010609060101010101" pitchFamily="49" charset="-122"/>
              <a:ea typeface="楷体" panose="02010609060101010101" pitchFamily="49" charset="-122"/>
            </a:endParaRPr>
          </a:p>
        </p:txBody>
      </p:sp>
      <p:pic>
        <p:nvPicPr>
          <p:cNvPr id="6" name="Picture 5" descr="A picture containing food, photo, sitting, orange&#10;&#10;Description automatically generated">
            <a:extLst>
              <a:ext uri="{FF2B5EF4-FFF2-40B4-BE49-F238E27FC236}">
                <a16:creationId xmlns:a16="http://schemas.microsoft.com/office/drawing/2014/main" id="{588893FB-F023-4981-BA8A-A253D4822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1523" y="968267"/>
            <a:ext cx="5715000" cy="2771775"/>
          </a:xfrm>
          <a:prstGeom prst="rect">
            <a:avLst/>
          </a:prstGeom>
        </p:spPr>
      </p:pic>
      <p:pic>
        <p:nvPicPr>
          <p:cNvPr id="9" name="Picture 8" descr="A hand holding a camera in front of a television&#10;&#10;Description automatically generated">
            <a:extLst>
              <a:ext uri="{FF2B5EF4-FFF2-40B4-BE49-F238E27FC236}">
                <a16:creationId xmlns:a16="http://schemas.microsoft.com/office/drawing/2014/main" id="{F421F138-9E33-4900-AA0D-16760AE4E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823" y="3740042"/>
            <a:ext cx="5486400" cy="2871216"/>
          </a:xfrm>
          <a:prstGeom prst="rect">
            <a:avLst/>
          </a:prstGeom>
        </p:spPr>
      </p:pic>
      <p:sp>
        <p:nvSpPr>
          <p:cNvPr id="10" name="Slide Number Placeholder 9">
            <a:extLst>
              <a:ext uri="{FF2B5EF4-FFF2-40B4-BE49-F238E27FC236}">
                <a16:creationId xmlns:a16="http://schemas.microsoft.com/office/drawing/2014/main" id="{355E4882-AC7E-48BE-BF97-360CF4066015}"/>
              </a:ext>
            </a:extLst>
          </p:cNvPr>
          <p:cNvSpPr>
            <a:spLocks noGrp="1"/>
          </p:cNvSpPr>
          <p:nvPr>
            <p:ph type="sldNum" sz="quarter" idx="12"/>
          </p:nvPr>
        </p:nvSpPr>
        <p:spPr/>
        <p:txBody>
          <a:bodyPr/>
          <a:lstStyle/>
          <a:p>
            <a:fld id="{A1D55047-B113-4615-BE8C-6B97B5F01330}" type="slidenum">
              <a:rPr lang="zh-CN" altLang="en-US" smtClean="0"/>
              <a:t>10</a:t>
            </a:fld>
            <a:endParaRPr lang="zh-CN" altLang="en-US"/>
          </a:p>
        </p:txBody>
      </p:sp>
    </p:spTree>
    <p:extLst>
      <p:ext uri="{BB962C8B-B14F-4D97-AF65-F5344CB8AC3E}">
        <p14:creationId xmlns:p14="http://schemas.microsoft.com/office/powerpoint/2010/main" val="86682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5749EC2-201D-4936-BB61-A56DEE2DE0AD}"/>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黑体辐射：与温度的关系</a:t>
            </a:r>
          </a:p>
          <a:p>
            <a:endParaRPr lang="en-US" altLang="zh-CN" sz="3600" b="1"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05B51A8E-462B-41A1-B6C5-ED55DDF43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747" y="921468"/>
            <a:ext cx="8254505" cy="5834931"/>
          </a:xfrm>
          <a:prstGeom prst="rect">
            <a:avLst/>
          </a:prstGeom>
        </p:spPr>
      </p:pic>
      <p:sp>
        <p:nvSpPr>
          <p:cNvPr id="2" name="Slide Number Placeholder 1">
            <a:extLst>
              <a:ext uri="{FF2B5EF4-FFF2-40B4-BE49-F238E27FC236}">
                <a16:creationId xmlns:a16="http://schemas.microsoft.com/office/drawing/2014/main" id="{C3111930-5379-4C70-8541-179CD0FD5FAF}"/>
              </a:ext>
            </a:extLst>
          </p:cNvPr>
          <p:cNvSpPr>
            <a:spLocks noGrp="1"/>
          </p:cNvSpPr>
          <p:nvPr>
            <p:ph type="sldNum" sz="quarter" idx="12"/>
          </p:nvPr>
        </p:nvSpPr>
        <p:spPr/>
        <p:txBody>
          <a:bodyPr/>
          <a:lstStyle/>
          <a:p>
            <a:fld id="{A1D55047-B113-4615-BE8C-6B97B5F01330}" type="slidenum">
              <a:rPr lang="zh-CN" altLang="en-US" smtClean="0"/>
              <a:t>11</a:t>
            </a:fld>
            <a:endParaRPr lang="zh-CN" altLang="en-US"/>
          </a:p>
        </p:txBody>
      </p:sp>
    </p:spTree>
    <p:extLst>
      <p:ext uri="{BB962C8B-B14F-4D97-AF65-F5344CB8AC3E}">
        <p14:creationId xmlns:p14="http://schemas.microsoft.com/office/powerpoint/2010/main" val="403534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黑体辐射：实验测量</a:t>
            </a:r>
          </a:p>
          <a:p>
            <a:endParaRPr lang="en-US" altLang="zh-CN" sz="3600" b="1" dirty="0">
              <a:latin typeface="楷体" panose="02010609060101010101" pitchFamily="49" charset="-122"/>
              <a:ea typeface="楷体" panose="02010609060101010101" pitchFamily="49" charset="-122"/>
            </a:endParaRPr>
          </a:p>
        </p:txBody>
      </p:sp>
      <p:pic>
        <p:nvPicPr>
          <p:cNvPr id="2" name="Picture 1">
            <a:extLst>
              <a:ext uri="{FF2B5EF4-FFF2-40B4-BE49-F238E27FC236}">
                <a16:creationId xmlns:a16="http://schemas.microsoft.com/office/drawing/2014/main" id="{2C5C7B9F-8706-4CE8-82C0-DE092D003533}"/>
              </a:ext>
            </a:extLst>
          </p:cNvPr>
          <p:cNvPicPr>
            <a:picLocks noChangeAspect="1"/>
          </p:cNvPicPr>
          <p:nvPr/>
        </p:nvPicPr>
        <p:blipFill>
          <a:blip r:embed="rId2"/>
          <a:stretch>
            <a:fillRect/>
          </a:stretch>
        </p:blipFill>
        <p:spPr>
          <a:xfrm>
            <a:off x="308428" y="1154296"/>
            <a:ext cx="8143875" cy="3743325"/>
          </a:xfrm>
          <a:prstGeom prst="rect">
            <a:avLst/>
          </a:prstGeom>
        </p:spPr>
      </p:pic>
      <p:pic>
        <p:nvPicPr>
          <p:cNvPr id="3" name="Picture 2">
            <a:extLst>
              <a:ext uri="{FF2B5EF4-FFF2-40B4-BE49-F238E27FC236}">
                <a16:creationId xmlns:a16="http://schemas.microsoft.com/office/drawing/2014/main" id="{879646FC-263A-4F01-8ACD-EA3C2F7E9153}"/>
              </a:ext>
            </a:extLst>
          </p:cNvPr>
          <p:cNvPicPr>
            <a:picLocks noChangeAspect="1"/>
          </p:cNvPicPr>
          <p:nvPr/>
        </p:nvPicPr>
        <p:blipFill>
          <a:blip r:embed="rId3"/>
          <a:stretch>
            <a:fillRect/>
          </a:stretch>
        </p:blipFill>
        <p:spPr>
          <a:xfrm>
            <a:off x="8452303" y="1169481"/>
            <a:ext cx="3506341" cy="2493398"/>
          </a:xfrm>
          <a:prstGeom prst="rect">
            <a:avLst/>
          </a:prstGeom>
        </p:spPr>
      </p:pic>
      <p:pic>
        <p:nvPicPr>
          <p:cNvPr id="6" name="Picture 5">
            <a:extLst>
              <a:ext uri="{FF2B5EF4-FFF2-40B4-BE49-F238E27FC236}">
                <a16:creationId xmlns:a16="http://schemas.microsoft.com/office/drawing/2014/main" id="{1BE4A45E-65FE-4EC6-9938-FEB03350ABB4}"/>
              </a:ext>
            </a:extLst>
          </p:cNvPr>
          <p:cNvPicPr>
            <a:picLocks noChangeAspect="1"/>
          </p:cNvPicPr>
          <p:nvPr/>
        </p:nvPicPr>
        <p:blipFill>
          <a:blip r:embed="rId4"/>
          <a:stretch>
            <a:fillRect/>
          </a:stretch>
        </p:blipFill>
        <p:spPr>
          <a:xfrm>
            <a:off x="5243512" y="3662879"/>
            <a:ext cx="4410075" cy="3181350"/>
          </a:xfrm>
          <a:prstGeom prst="rect">
            <a:avLst/>
          </a:prstGeom>
        </p:spPr>
      </p:pic>
      <p:sp>
        <p:nvSpPr>
          <p:cNvPr id="7" name="Slide Number Placeholder 6">
            <a:extLst>
              <a:ext uri="{FF2B5EF4-FFF2-40B4-BE49-F238E27FC236}">
                <a16:creationId xmlns:a16="http://schemas.microsoft.com/office/drawing/2014/main" id="{D04061A0-F0D8-4A50-8FD5-76F2A8AA5BF7}"/>
              </a:ext>
            </a:extLst>
          </p:cNvPr>
          <p:cNvSpPr>
            <a:spLocks noGrp="1"/>
          </p:cNvSpPr>
          <p:nvPr>
            <p:ph type="sldNum" sz="quarter" idx="12"/>
          </p:nvPr>
        </p:nvSpPr>
        <p:spPr/>
        <p:txBody>
          <a:bodyPr/>
          <a:lstStyle/>
          <a:p>
            <a:fld id="{A1D55047-B113-4615-BE8C-6B97B5F01330}" type="slidenum">
              <a:rPr lang="zh-CN" altLang="en-US" smtClean="0"/>
              <a:t>12</a:t>
            </a:fld>
            <a:endParaRPr lang="zh-CN" altLang="en-US"/>
          </a:p>
        </p:txBody>
      </p:sp>
    </p:spTree>
    <p:extLst>
      <p:ext uri="{BB962C8B-B14F-4D97-AF65-F5344CB8AC3E}">
        <p14:creationId xmlns:p14="http://schemas.microsoft.com/office/powerpoint/2010/main" val="3518439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a:t>
            </a:r>
            <a:r>
              <a:rPr lang="en-US" altLang="zh-CN" sz="4000" b="1" dirty="0">
                <a:solidFill>
                  <a:srgbClr val="0000CC"/>
                </a:solidFill>
                <a:latin typeface="楷体" panose="02010609060101010101" pitchFamily="49" charset="-122"/>
                <a:ea typeface="楷体" panose="02010609060101010101" pitchFamily="49" charset="-122"/>
              </a:rPr>
              <a:t>:</a:t>
            </a:r>
            <a:r>
              <a:rPr lang="zh-CN" altLang="en-US" sz="4000" b="1" dirty="0">
                <a:solidFill>
                  <a:srgbClr val="0000CC"/>
                </a:solidFill>
                <a:latin typeface="楷体" panose="02010609060101010101" pitchFamily="49" charset="-122"/>
                <a:ea typeface="楷体" panose="02010609060101010101" pitchFamily="49" charset="-122"/>
              </a:rPr>
              <a:t>发射图谱</a:t>
            </a:r>
          </a:p>
          <a:p>
            <a:endParaRPr lang="en-US" altLang="zh-CN" sz="3600" b="1" dirty="0">
              <a:latin typeface="楷体" panose="02010609060101010101" pitchFamily="49" charset="-122"/>
              <a:ea typeface="楷体" panose="02010609060101010101" pitchFamily="49" charset="-122"/>
            </a:endParaRPr>
          </a:p>
        </p:txBody>
      </p:sp>
      <p:pic>
        <p:nvPicPr>
          <p:cNvPr id="5" name="Picture 4" descr="A close up of a map&#10;&#10;Description automatically generated">
            <a:extLst>
              <a:ext uri="{FF2B5EF4-FFF2-40B4-BE49-F238E27FC236}">
                <a16:creationId xmlns:a16="http://schemas.microsoft.com/office/drawing/2014/main" id="{0C1AE547-B532-4BF0-B037-0342ADD9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07" y="1019964"/>
            <a:ext cx="6890386" cy="5838036"/>
          </a:xfrm>
          <a:prstGeom prst="rect">
            <a:avLst/>
          </a:prstGeom>
        </p:spPr>
      </p:pic>
      <p:sp>
        <p:nvSpPr>
          <p:cNvPr id="6" name="Slide Number Placeholder 5">
            <a:extLst>
              <a:ext uri="{FF2B5EF4-FFF2-40B4-BE49-F238E27FC236}">
                <a16:creationId xmlns:a16="http://schemas.microsoft.com/office/drawing/2014/main" id="{2704C7D7-D266-446C-813F-1D9D4FC97240}"/>
              </a:ext>
            </a:extLst>
          </p:cNvPr>
          <p:cNvSpPr>
            <a:spLocks noGrp="1"/>
          </p:cNvSpPr>
          <p:nvPr>
            <p:ph type="sldNum" sz="quarter" idx="12"/>
          </p:nvPr>
        </p:nvSpPr>
        <p:spPr/>
        <p:txBody>
          <a:bodyPr/>
          <a:lstStyle/>
          <a:p>
            <a:fld id="{A1D55047-B113-4615-BE8C-6B97B5F01330}" type="slidenum">
              <a:rPr lang="zh-CN" altLang="en-US" smtClean="0"/>
              <a:t>13</a:t>
            </a:fld>
            <a:endParaRPr lang="zh-CN" altLang="en-US"/>
          </a:p>
        </p:txBody>
      </p:sp>
    </p:spTree>
    <p:extLst>
      <p:ext uri="{BB962C8B-B14F-4D97-AF65-F5344CB8AC3E}">
        <p14:creationId xmlns:p14="http://schemas.microsoft.com/office/powerpoint/2010/main" val="2522588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a:solidFill>
                  <a:srgbClr val="0000CC"/>
                </a:solidFill>
                <a:latin typeface="楷体" panose="02010609060101010101" pitchFamily="49" charset="-122"/>
                <a:ea typeface="楷体" panose="02010609060101010101" pitchFamily="49" charset="-122"/>
              </a:rPr>
              <a:t>黑体辐射</a:t>
            </a:r>
          </a:p>
          <a:p>
            <a:endParaRPr lang="en-US" altLang="zh-CN" sz="3600" b="1" dirty="0">
              <a:latin typeface="楷体" panose="02010609060101010101" pitchFamily="49" charset="-122"/>
              <a:ea typeface="楷体" panose="02010609060101010101" pitchFamily="49" charset="-122"/>
            </a:endParaRPr>
          </a:p>
        </p:txBody>
      </p:sp>
      <p:pic>
        <p:nvPicPr>
          <p:cNvPr id="2" name="Picture 1">
            <a:extLst>
              <a:ext uri="{FF2B5EF4-FFF2-40B4-BE49-F238E27FC236}">
                <a16:creationId xmlns:a16="http://schemas.microsoft.com/office/drawing/2014/main" id="{9BC7F680-E1AB-4AD7-961E-3C77FAAAFEDE}"/>
              </a:ext>
            </a:extLst>
          </p:cNvPr>
          <p:cNvPicPr>
            <a:picLocks noChangeAspect="1"/>
          </p:cNvPicPr>
          <p:nvPr/>
        </p:nvPicPr>
        <p:blipFill>
          <a:blip r:embed="rId2"/>
          <a:stretch>
            <a:fillRect/>
          </a:stretch>
        </p:blipFill>
        <p:spPr>
          <a:xfrm>
            <a:off x="911352" y="1508626"/>
            <a:ext cx="5638800" cy="4648200"/>
          </a:xfrm>
          <a:prstGeom prst="rect">
            <a:avLst/>
          </a:prstGeom>
        </p:spPr>
      </p:pic>
      <p:pic>
        <p:nvPicPr>
          <p:cNvPr id="6" name="Graphic 5">
            <a:extLst>
              <a:ext uri="{FF2B5EF4-FFF2-40B4-BE49-F238E27FC236}">
                <a16:creationId xmlns:a16="http://schemas.microsoft.com/office/drawing/2014/main" id="{88FD76D6-B2A3-4869-870B-75F969AD5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0727" y="2881281"/>
            <a:ext cx="2087690" cy="729678"/>
          </a:xfrm>
          <a:prstGeom prst="rect">
            <a:avLst/>
          </a:prstGeom>
        </p:spPr>
      </p:pic>
      <p:sp>
        <p:nvSpPr>
          <p:cNvPr id="7" name="Rectangle 6">
            <a:extLst>
              <a:ext uri="{FF2B5EF4-FFF2-40B4-BE49-F238E27FC236}">
                <a16:creationId xmlns:a16="http://schemas.microsoft.com/office/drawing/2014/main" id="{30DD679A-9A85-4951-BAA0-A973540A954B}"/>
              </a:ext>
            </a:extLst>
          </p:cNvPr>
          <p:cNvSpPr/>
          <p:nvPr/>
        </p:nvSpPr>
        <p:spPr>
          <a:xfrm>
            <a:off x="6680194" y="1216238"/>
            <a:ext cx="2863284" cy="58477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瑞利</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金斯定律</a:t>
            </a:r>
          </a:p>
        </p:txBody>
      </p:sp>
      <p:pic>
        <p:nvPicPr>
          <p:cNvPr id="9" name="Graphic 8">
            <a:extLst>
              <a:ext uri="{FF2B5EF4-FFF2-40B4-BE49-F238E27FC236}">
                <a16:creationId xmlns:a16="http://schemas.microsoft.com/office/drawing/2014/main" id="{AA69EC18-2E93-49E7-A62E-DF0C6013D1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60727" y="1902993"/>
            <a:ext cx="1818712" cy="644127"/>
          </a:xfrm>
          <a:prstGeom prst="rect">
            <a:avLst/>
          </a:prstGeom>
        </p:spPr>
      </p:pic>
      <p:sp>
        <p:nvSpPr>
          <p:cNvPr id="10" name="Slide Number Placeholder 9">
            <a:extLst>
              <a:ext uri="{FF2B5EF4-FFF2-40B4-BE49-F238E27FC236}">
                <a16:creationId xmlns:a16="http://schemas.microsoft.com/office/drawing/2014/main" id="{1FF1F1A0-5BF8-4400-B01C-2680AB3C8342}"/>
              </a:ext>
            </a:extLst>
          </p:cNvPr>
          <p:cNvSpPr>
            <a:spLocks noGrp="1"/>
          </p:cNvSpPr>
          <p:nvPr>
            <p:ph type="sldNum" sz="quarter" idx="12"/>
          </p:nvPr>
        </p:nvSpPr>
        <p:spPr/>
        <p:txBody>
          <a:bodyPr/>
          <a:lstStyle/>
          <a:p>
            <a:fld id="{A1D55047-B113-4615-BE8C-6B97B5F01330}" type="slidenum">
              <a:rPr lang="zh-CN" altLang="en-US" smtClean="0"/>
              <a:t>14</a:t>
            </a:fld>
            <a:endParaRPr lang="zh-CN" altLang="en-US"/>
          </a:p>
        </p:txBody>
      </p:sp>
    </p:spTree>
    <p:extLst>
      <p:ext uri="{BB962C8B-B14F-4D97-AF65-F5344CB8AC3E}">
        <p14:creationId xmlns:p14="http://schemas.microsoft.com/office/powerpoint/2010/main" val="2039907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a:t>
            </a:r>
          </a:p>
          <a:p>
            <a:endParaRPr lang="en-US" altLang="zh-CN" sz="3600" b="1" dirty="0">
              <a:latin typeface="楷体" panose="02010609060101010101" pitchFamily="49" charset="-122"/>
              <a:ea typeface="楷体" panose="02010609060101010101" pitchFamily="49" charset="-122"/>
            </a:endParaRPr>
          </a:p>
        </p:txBody>
      </p:sp>
      <p:pic>
        <p:nvPicPr>
          <p:cNvPr id="2" name="Picture 1">
            <a:extLst>
              <a:ext uri="{FF2B5EF4-FFF2-40B4-BE49-F238E27FC236}">
                <a16:creationId xmlns:a16="http://schemas.microsoft.com/office/drawing/2014/main" id="{C0063096-415F-47CF-84F4-1DCDBD3A898A}"/>
              </a:ext>
            </a:extLst>
          </p:cNvPr>
          <p:cNvPicPr>
            <a:picLocks noChangeAspect="1"/>
          </p:cNvPicPr>
          <p:nvPr/>
        </p:nvPicPr>
        <p:blipFill>
          <a:blip r:embed="rId2"/>
          <a:stretch>
            <a:fillRect/>
          </a:stretch>
        </p:blipFill>
        <p:spPr>
          <a:xfrm>
            <a:off x="1119949" y="1428750"/>
            <a:ext cx="6562725" cy="4000500"/>
          </a:xfrm>
          <a:prstGeom prst="rect">
            <a:avLst/>
          </a:prstGeom>
        </p:spPr>
      </p:pic>
      <p:pic>
        <p:nvPicPr>
          <p:cNvPr id="5" name="Graphic 4">
            <a:extLst>
              <a:ext uri="{FF2B5EF4-FFF2-40B4-BE49-F238E27FC236}">
                <a16:creationId xmlns:a16="http://schemas.microsoft.com/office/drawing/2014/main" id="{90454BBB-58B4-4B86-A382-A00E9E89E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7318" y="2363393"/>
            <a:ext cx="3491608" cy="955251"/>
          </a:xfrm>
          <a:prstGeom prst="rect">
            <a:avLst/>
          </a:prstGeom>
        </p:spPr>
      </p:pic>
      <p:sp>
        <p:nvSpPr>
          <p:cNvPr id="6" name="Rectangle 5">
            <a:extLst>
              <a:ext uri="{FF2B5EF4-FFF2-40B4-BE49-F238E27FC236}">
                <a16:creationId xmlns:a16="http://schemas.microsoft.com/office/drawing/2014/main" id="{23C9D68D-4CC8-42AE-8A32-3C0AE1A2647B}"/>
              </a:ext>
            </a:extLst>
          </p:cNvPr>
          <p:cNvSpPr/>
          <p:nvPr/>
        </p:nvSpPr>
        <p:spPr>
          <a:xfrm>
            <a:off x="8664867" y="1428750"/>
            <a:ext cx="2236510" cy="707886"/>
          </a:xfrm>
          <a:prstGeom prst="rect">
            <a:avLst/>
          </a:prstGeom>
        </p:spPr>
        <p:txBody>
          <a:bodyPr wrap="none">
            <a:spAutoFit/>
          </a:bodyPr>
          <a:lstStyle/>
          <a:p>
            <a:r>
              <a:rPr lang="zh-CN" altLang="en-US" sz="4000" dirty="0">
                <a:latin typeface="楷体" panose="02010609060101010101" pitchFamily="49" charset="-122"/>
                <a:ea typeface="楷体" panose="02010609060101010101" pitchFamily="49" charset="-122"/>
              </a:rPr>
              <a:t>维恩公式</a:t>
            </a:r>
            <a:endParaRPr lang="en-US" sz="2400" dirty="0">
              <a:latin typeface="楷体" panose="02010609060101010101" pitchFamily="49" charset="-122"/>
              <a:ea typeface="楷体" panose="02010609060101010101" pitchFamily="49" charset="-122"/>
            </a:endParaRPr>
          </a:p>
        </p:txBody>
      </p:sp>
      <p:sp>
        <p:nvSpPr>
          <p:cNvPr id="7" name="Slide Number Placeholder 6">
            <a:extLst>
              <a:ext uri="{FF2B5EF4-FFF2-40B4-BE49-F238E27FC236}">
                <a16:creationId xmlns:a16="http://schemas.microsoft.com/office/drawing/2014/main" id="{C955ECB4-562C-489A-B2DD-B05A9C30F9C9}"/>
              </a:ext>
            </a:extLst>
          </p:cNvPr>
          <p:cNvSpPr>
            <a:spLocks noGrp="1"/>
          </p:cNvSpPr>
          <p:nvPr>
            <p:ph type="sldNum" sz="quarter" idx="12"/>
          </p:nvPr>
        </p:nvSpPr>
        <p:spPr/>
        <p:txBody>
          <a:bodyPr/>
          <a:lstStyle/>
          <a:p>
            <a:fld id="{A1D55047-B113-4615-BE8C-6B97B5F01330}" type="slidenum">
              <a:rPr lang="zh-CN" altLang="en-US" smtClean="0"/>
              <a:t>15</a:t>
            </a:fld>
            <a:endParaRPr lang="zh-CN" altLang="en-US"/>
          </a:p>
        </p:txBody>
      </p:sp>
    </p:spTree>
    <p:extLst>
      <p:ext uri="{BB962C8B-B14F-4D97-AF65-F5344CB8AC3E}">
        <p14:creationId xmlns:p14="http://schemas.microsoft.com/office/powerpoint/2010/main" val="333102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126188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a:t>
            </a:r>
            <a:r>
              <a:rPr lang="en-US" altLang="zh-CN" sz="4000" b="1" dirty="0">
                <a:solidFill>
                  <a:srgbClr val="0000CC"/>
                </a:solidFill>
                <a:latin typeface="楷体" panose="02010609060101010101" pitchFamily="49" charset="-122"/>
                <a:ea typeface="楷体" panose="02010609060101010101" pitchFamily="49" charset="-122"/>
              </a:rPr>
              <a:t>1900 </a:t>
            </a:r>
            <a:r>
              <a:rPr lang="zh-CN" altLang="en-US" sz="4000" b="1" dirty="0">
                <a:solidFill>
                  <a:srgbClr val="0000CC"/>
                </a:solidFill>
                <a:latin typeface="楷体" panose="02010609060101010101" pitchFamily="49" charset="-122"/>
                <a:ea typeface="楷体" panose="02010609060101010101" pitchFamily="49" charset="-122"/>
              </a:rPr>
              <a:t>普朗克常数</a:t>
            </a:r>
          </a:p>
          <a:p>
            <a:endParaRPr lang="en-US" altLang="zh-CN" sz="3600" b="1" dirty="0">
              <a:latin typeface="楷体" panose="02010609060101010101" pitchFamily="49" charset="-122"/>
              <a:ea typeface="楷体" panose="02010609060101010101" pitchFamily="49" charset="-122"/>
            </a:endParaRPr>
          </a:p>
        </p:txBody>
      </p:sp>
      <p:pic>
        <p:nvPicPr>
          <p:cNvPr id="5" name="Picture 4" descr="A person wearing a suit and tie&#10;&#10;Description automatically generated">
            <a:extLst>
              <a:ext uri="{FF2B5EF4-FFF2-40B4-BE49-F238E27FC236}">
                <a16:creationId xmlns:a16="http://schemas.microsoft.com/office/drawing/2014/main" id="{AE10BB9A-AEB3-4304-9AC3-23EB748A5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271" y="1851660"/>
            <a:ext cx="2880360" cy="3578847"/>
          </a:xfrm>
          <a:prstGeom prst="rect">
            <a:avLst/>
          </a:prstGeom>
        </p:spPr>
      </p:pic>
      <p:sp>
        <p:nvSpPr>
          <p:cNvPr id="6" name="矩形 6">
            <a:extLst>
              <a:ext uri="{FF2B5EF4-FFF2-40B4-BE49-F238E27FC236}">
                <a16:creationId xmlns:a16="http://schemas.microsoft.com/office/drawing/2014/main" id="{22C1D37E-E69F-4BD6-9FBE-1EC8A6351D25}"/>
              </a:ext>
            </a:extLst>
          </p:cNvPr>
          <p:cNvSpPr/>
          <p:nvPr/>
        </p:nvSpPr>
        <p:spPr>
          <a:xfrm>
            <a:off x="9312000" y="5627339"/>
            <a:ext cx="2880000" cy="830997"/>
          </a:xfrm>
          <a:prstGeom prst="rect">
            <a:avLst/>
          </a:prstGeom>
        </p:spPr>
        <p:txBody>
          <a:bodyPr wrap="square">
            <a:spAutoFit/>
          </a:bodyPr>
          <a:lstStyle/>
          <a:p>
            <a:pPr algn="ctr"/>
            <a:r>
              <a:rPr lang="en-US" altLang="zh-CN" sz="1600" dirty="0">
                <a:latin typeface="楷体" panose="02010609060101010101" pitchFamily="49" charset="-122"/>
                <a:ea typeface="楷体" panose="02010609060101010101" pitchFamily="49" charset="-122"/>
              </a:rPr>
              <a:t>Max Planck</a:t>
            </a:r>
            <a:r>
              <a:rPr lang="zh-CN" altLang="en-US" sz="1600" dirty="0">
                <a:latin typeface="楷体" panose="02010609060101010101" pitchFamily="49" charset="-122"/>
                <a:ea typeface="楷体" panose="02010609060101010101" pitchFamily="49" charset="-122"/>
              </a:rPr>
              <a:t>，第一代开尔文公爵（</a:t>
            </a:r>
            <a:r>
              <a:rPr lang="en-US" altLang="zh-CN" sz="1600" dirty="0">
                <a:latin typeface="楷体" panose="02010609060101010101" pitchFamily="49" charset="-122"/>
                <a:ea typeface="楷体" panose="02010609060101010101" pitchFamily="49" charset="-122"/>
              </a:rPr>
              <a:t>1858</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1937</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89</a:t>
            </a:r>
            <a:r>
              <a:rPr lang="zh-CN" altLang="en-US" sz="1600" dirty="0">
                <a:latin typeface="楷体" panose="02010609060101010101" pitchFamily="49" charset="-122"/>
                <a:ea typeface="楷体" panose="02010609060101010101" pitchFamily="49" charset="-122"/>
              </a:rPr>
              <a:t>岁</a:t>
            </a:r>
            <a:endParaRPr lang="en-US" altLang="zh-CN" sz="1600" dirty="0">
              <a:latin typeface="楷体" panose="02010609060101010101" pitchFamily="49" charset="-122"/>
              <a:ea typeface="楷体" panose="02010609060101010101" pitchFamily="49" charset="-122"/>
            </a:endParaRPr>
          </a:p>
          <a:p>
            <a:pPr algn="ctr"/>
            <a:r>
              <a:rPr lang="en-US" altLang="zh-CN" sz="1600" dirty="0">
                <a:latin typeface="楷体" panose="02010609060101010101" pitchFamily="49" charset="-122"/>
                <a:ea typeface="楷体" panose="02010609060101010101" pitchFamily="49" charset="-122"/>
              </a:rPr>
              <a:t>1918</a:t>
            </a:r>
            <a:r>
              <a:rPr lang="zh-CN" altLang="en-US" sz="1600" dirty="0">
                <a:latin typeface="楷体" panose="02010609060101010101" pitchFamily="49" charset="-122"/>
                <a:ea typeface="楷体" panose="02010609060101010101" pitchFamily="49" charset="-122"/>
              </a:rPr>
              <a:t>年诺贝尔奖</a:t>
            </a:r>
          </a:p>
        </p:txBody>
      </p:sp>
      <p:pic>
        <p:nvPicPr>
          <p:cNvPr id="7" name="Picture 6">
            <a:extLst>
              <a:ext uri="{FF2B5EF4-FFF2-40B4-BE49-F238E27FC236}">
                <a16:creationId xmlns:a16="http://schemas.microsoft.com/office/drawing/2014/main" id="{A7C1A976-57B2-4721-8DBA-213E20D546D3}"/>
              </a:ext>
            </a:extLst>
          </p:cNvPr>
          <p:cNvPicPr>
            <a:picLocks noChangeAspect="1"/>
          </p:cNvPicPr>
          <p:nvPr/>
        </p:nvPicPr>
        <p:blipFill>
          <a:blip r:embed="rId4"/>
          <a:stretch>
            <a:fillRect/>
          </a:stretch>
        </p:blipFill>
        <p:spPr>
          <a:xfrm>
            <a:off x="0" y="1441713"/>
            <a:ext cx="6534150" cy="5353050"/>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B16F1D90-7771-441C-A63E-C1C80170E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416" y="1674213"/>
            <a:ext cx="2286000" cy="809625"/>
          </a:xfrm>
          <a:prstGeom prst="rect">
            <a:avLst/>
          </a:prstGeom>
        </p:spPr>
      </p:pic>
      <p:sp>
        <p:nvSpPr>
          <p:cNvPr id="10" name="Rectangle 9">
            <a:extLst>
              <a:ext uri="{FF2B5EF4-FFF2-40B4-BE49-F238E27FC236}">
                <a16:creationId xmlns:a16="http://schemas.microsoft.com/office/drawing/2014/main" id="{F692870F-2B56-4C8A-90FF-F20CC429C4C2}"/>
              </a:ext>
            </a:extLst>
          </p:cNvPr>
          <p:cNvSpPr/>
          <p:nvPr/>
        </p:nvSpPr>
        <p:spPr>
          <a:xfrm>
            <a:off x="6692416" y="2649425"/>
            <a:ext cx="2558714" cy="461665"/>
          </a:xfrm>
          <a:prstGeom prst="rect">
            <a:avLst/>
          </a:prstGeom>
        </p:spPr>
        <p:txBody>
          <a:bodyPr wrap="square">
            <a:spAutoFit/>
          </a:bodyPr>
          <a:lstStyle/>
          <a:p>
            <a:r>
              <a:rPr lang="zh-CN" altLang="en-US" sz="2400" dirty="0">
                <a:highlight>
                  <a:srgbClr val="FFFF00"/>
                </a:highlight>
                <a:latin typeface="KaiTi" panose="02010609060101010101" pitchFamily="49" charset="-122"/>
                <a:ea typeface="KaiTi" panose="02010609060101010101" pitchFamily="49" charset="-122"/>
                <a:cs typeface="Times New Roman" panose="02020603050405020304" pitchFamily="18" charset="0"/>
              </a:rPr>
              <a:t>提出普朗克常数</a:t>
            </a:r>
            <a:r>
              <a:rPr lang="en-US" sz="2400" i="1" dirty="0">
                <a:highlight>
                  <a:srgbClr val="FFFF00"/>
                </a:highlight>
                <a:latin typeface="Times New Roman" panose="02020603050405020304" pitchFamily="18" charset="0"/>
                <a:ea typeface="KaiTi" panose="02010609060101010101" pitchFamily="49" charset="-122"/>
                <a:cs typeface="Times New Roman" panose="02020603050405020304" pitchFamily="18" charset="0"/>
              </a:rPr>
              <a:t>h</a:t>
            </a:r>
            <a:endParaRPr lang="en-US" i="1" dirty="0">
              <a:highlight>
                <a:srgbClr val="FFFF00"/>
              </a:highlight>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 name="Rectangle 10">
            <a:extLst>
              <a:ext uri="{FF2B5EF4-FFF2-40B4-BE49-F238E27FC236}">
                <a16:creationId xmlns:a16="http://schemas.microsoft.com/office/drawing/2014/main" id="{E4B43037-AD00-457E-80CB-2BFA45252188}"/>
              </a:ext>
            </a:extLst>
          </p:cNvPr>
          <p:cNvSpPr/>
          <p:nvPr/>
        </p:nvSpPr>
        <p:spPr>
          <a:xfrm>
            <a:off x="6704133" y="1210880"/>
            <a:ext cx="2558714" cy="461665"/>
          </a:xfrm>
          <a:prstGeom prst="rect">
            <a:avLst/>
          </a:prstGeom>
        </p:spPr>
        <p:txBody>
          <a:bodyPr wrap="square">
            <a:spAutoFit/>
          </a:bodyPr>
          <a:lstStyle/>
          <a:p>
            <a:r>
              <a:rPr lang="zh-CN" altLang="en-US" sz="2400" dirty="0">
                <a:highlight>
                  <a:srgbClr val="FFFF00"/>
                </a:highlight>
                <a:latin typeface="KaiTi" panose="02010609060101010101" pitchFamily="49" charset="-122"/>
                <a:ea typeface="KaiTi" panose="02010609060101010101" pitchFamily="49" charset="-122"/>
                <a:cs typeface="Times New Roman" panose="02020603050405020304" pitchFamily="18" charset="0"/>
              </a:rPr>
              <a:t>普朗克公式</a:t>
            </a:r>
            <a:endParaRPr lang="en-US" dirty="0">
              <a:highlight>
                <a:srgbClr val="FFFF00"/>
              </a:highlight>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12" name="Graphic 11">
            <a:extLst>
              <a:ext uri="{FF2B5EF4-FFF2-40B4-BE49-F238E27FC236}">
                <a16:creationId xmlns:a16="http://schemas.microsoft.com/office/drawing/2014/main" id="{4502080C-B3E5-4E1E-9B95-0D87D44AF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7005" y="4730633"/>
            <a:ext cx="1687466" cy="461665"/>
          </a:xfrm>
          <a:prstGeom prst="rect">
            <a:avLst/>
          </a:prstGeom>
        </p:spPr>
      </p:pic>
      <p:pic>
        <p:nvPicPr>
          <p:cNvPr id="13" name="Graphic 12">
            <a:extLst>
              <a:ext uri="{FF2B5EF4-FFF2-40B4-BE49-F238E27FC236}">
                <a16:creationId xmlns:a16="http://schemas.microsoft.com/office/drawing/2014/main" id="{6B19D010-16EA-4030-8B8E-D1E632BA7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1571" y="3786855"/>
            <a:ext cx="2087690" cy="729678"/>
          </a:xfrm>
          <a:prstGeom prst="rect">
            <a:avLst/>
          </a:prstGeom>
        </p:spPr>
      </p:pic>
      <p:sp>
        <p:nvSpPr>
          <p:cNvPr id="16" name="Slide Number Placeholder 15">
            <a:extLst>
              <a:ext uri="{FF2B5EF4-FFF2-40B4-BE49-F238E27FC236}">
                <a16:creationId xmlns:a16="http://schemas.microsoft.com/office/drawing/2014/main" id="{69B63D83-E3D3-4A07-9931-2362D93281AC}"/>
              </a:ext>
            </a:extLst>
          </p:cNvPr>
          <p:cNvSpPr>
            <a:spLocks noGrp="1"/>
          </p:cNvSpPr>
          <p:nvPr>
            <p:ph type="sldNum" sz="quarter" idx="12"/>
          </p:nvPr>
        </p:nvSpPr>
        <p:spPr/>
        <p:txBody>
          <a:bodyPr/>
          <a:lstStyle/>
          <a:p>
            <a:fld id="{A1D55047-B113-4615-BE8C-6B97B5F01330}" type="slidenum">
              <a:rPr lang="zh-CN" altLang="en-US" smtClean="0"/>
              <a:t>16</a:t>
            </a:fld>
            <a:endParaRPr lang="zh-CN" altLang="en-US"/>
          </a:p>
        </p:txBody>
      </p:sp>
    </p:spTree>
    <p:extLst>
      <p:ext uri="{BB962C8B-B14F-4D97-AF65-F5344CB8AC3E}">
        <p14:creationId xmlns:p14="http://schemas.microsoft.com/office/powerpoint/2010/main" val="27501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81588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光电效应：概念和现象</a:t>
            </a:r>
            <a:endParaRPr lang="en-US" altLang="zh-CN" sz="4000" b="1" dirty="0">
              <a:solidFill>
                <a:srgbClr val="0000CC"/>
              </a:solidFill>
              <a:latin typeface="楷体" panose="02010609060101010101" pitchFamily="49" charset="-122"/>
              <a:ea typeface="楷体" panose="02010609060101010101" pitchFamily="49" charset="-122"/>
            </a:endParaRPr>
          </a:p>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光电效应（</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Photoelectric effect</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）是指物质中的电子吸收高频率的光子（如可见或紫外光）后发射出光电子的现象。</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5" descr="A picture containing meter&#10;&#10;Description automatically generated">
            <a:extLst>
              <a:ext uri="{FF2B5EF4-FFF2-40B4-BE49-F238E27FC236}">
                <a16:creationId xmlns:a16="http://schemas.microsoft.com/office/drawing/2014/main" id="{C50B9C53-3AEC-489C-AE24-BDE552830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0" y="2707703"/>
            <a:ext cx="5816706" cy="3903555"/>
          </a:xfrm>
          <a:prstGeom prst="rect">
            <a:avLst/>
          </a:prstGeom>
        </p:spPr>
      </p:pic>
      <p:pic>
        <p:nvPicPr>
          <p:cNvPr id="8" name="Picture 7" descr="A picture containing table, light&#10;&#10;Description automatically generated">
            <a:extLst>
              <a:ext uri="{FF2B5EF4-FFF2-40B4-BE49-F238E27FC236}">
                <a16:creationId xmlns:a16="http://schemas.microsoft.com/office/drawing/2014/main" id="{27E8CA67-C8DD-4AC7-9339-63E63B1AD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47" y="2158130"/>
            <a:ext cx="4453128" cy="4453128"/>
          </a:xfrm>
          <a:prstGeom prst="rect">
            <a:avLst/>
          </a:prstGeom>
        </p:spPr>
      </p:pic>
      <p:sp>
        <p:nvSpPr>
          <p:cNvPr id="9" name="Slide Number Placeholder 8">
            <a:extLst>
              <a:ext uri="{FF2B5EF4-FFF2-40B4-BE49-F238E27FC236}">
                <a16:creationId xmlns:a16="http://schemas.microsoft.com/office/drawing/2014/main" id="{7D8E76EC-8F2B-443B-B1DE-288BC5F37F36}"/>
              </a:ext>
            </a:extLst>
          </p:cNvPr>
          <p:cNvSpPr>
            <a:spLocks noGrp="1"/>
          </p:cNvSpPr>
          <p:nvPr>
            <p:ph type="sldNum" sz="quarter" idx="12"/>
          </p:nvPr>
        </p:nvSpPr>
        <p:spPr/>
        <p:txBody>
          <a:bodyPr/>
          <a:lstStyle/>
          <a:p>
            <a:fld id="{A1D55047-B113-4615-BE8C-6B97B5F01330}" type="slidenum">
              <a:rPr lang="zh-CN" altLang="en-US" smtClean="0"/>
              <a:t>17</a:t>
            </a:fld>
            <a:endParaRPr lang="zh-CN" altLang="en-US"/>
          </a:p>
        </p:txBody>
      </p:sp>
    </p:spTree>
    <p:extLst>
      <p:ext uri="{BB962C8B-B14F-4D97-AF65-F5344CB8AC3E}">
        <p14:creationId xmlns:p14="http://schemas.microsoft.com/office/powerpoint/2010/main" val="380598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323439"/>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光电效应：实验测量</a:t>
            </a:r>
            <a:endParaRPr lang="en-US" altLang="zh-CN" sz="4000" b="1" dirty="0">
              <a:solidFill>
                <a:srgbClr val="0000CC"/>
              </a:solidFill>
              <a:latin typeface="楷体" panose="02010609060101010101" pitchFamily="49" charset="-122"/>
              <a:ea typeface="楷体" panose="02010609060101010101" pitchFamily="49" charset="-122"/>
            </a:endParaRPr>
          </a:p>
          <a:p>
            <a:pPr algn="ctr"/>
            <a:r>
              <a:rPr lang="zh-CN" altLang="en-US" sz="4000" dirty="0">
                <a:latin typeface="楷体" panose="02010609060101010101" pitchFamily="49" charset="-122"/>
                <a:ea typeface="楷体" panose="02010609060101010101" pitchFamily="49" charset="-122"/>
                <a:hlinkClick r:id="rId3"/>
              </a:rPr>
              <a:t>网上模拟实验</a:t>
            </a:r>
            <a:endParaRPr lang="en-US" altLang="zh-CN" sz="4000" dirty="0">
              <a:latin typeface="楷体" panose="02010609060101010101" pitchFamily="49" charset="-122"/>
              <a:ea typeface="楷体" panose="02010609060101010101" pitchFamily="49" charset="-122"/>
            </a:endParaRPr>
          </a:p>
        </p:txBody>
      </p:sp>
      <p:pic>
        <p:nvPicPr>
          <p:cNvPr id="2" name="Picture 1">
            <a:extLst>
              <a:ext uri="{FF2B5EF4-FFF2-40B4-BE49-F238E27FC236}">
                <a16:creationId xmlns:a16="http://schemas.microsoft.com/office/drawing/2014/main" id="{3B7865FF-6840-426C-B95A-1CE7AFADF5E7}"/>
              </a:ext>
            </a:extLst>
          </p:cNvPr>
          <p:cNvPicPr>
            <a:picLocks noChangeAspect="1"/>
          </p:cNvPicPr>
          <p:nvPr/>
        </p:nvPicPr>
        <p:blipFill>
          <a:blip r:embed="rId4"/>
          <a:stretch>
            <a:fillRect/>
          </a:stretch>
        </p:blipFill>
        <p:spPr>
          <a:xfrm>
            <a:off x="1840229" y="1570181"/>
            <a:ext cx="8511540" cy="4998055"/>
          </a:xfrm>
          <a:prstGeom prst="rect">
            <a:avLst/>
          </a:prstGeom>
        </p:spPr>
      </p:pic>
      <p:sp>
        <p:nvSpPr>
          <p:cNvPr id="3" name="Slide Number Placeholder 2">
            <a:extLst>
              <a:ext uri="{FF2B5EF4-FFF2-40B4-BE49-F238E27FC236}">
                <a16:creationId xmlns:a16="http://schemas.microsoft.com/office/drawing/2014/main" id="{AC443271-7E46-48B5-B85F-990D15BA1616}"/>
              </a:ext>
            </a:extLst>
          </p:cNvPr>
          <p:cNvSpPr>
            <a:spLocks noGrp="1"/>
          </p:cNvSpPr>
          <p:nvPr>
            <p:ph type="sldNum" sz="quarter" idx="12"/>
          </p:nvPr>
        </p:nvSpPr>
        <p:spPr/>
        <p:txBody>
          <a:bodyPr/>
          <a:lstStyle/>
          <a:p>
            <a:fld id="{A1D55047-B113-4615-BE8C-6B97B5F01330}" type="slidenum">
              <a:rPr lang="zh-CN" altLang="en-US" smtClean="0"/>
              <a:t>18</a:t>
            </a:fld>
            <a:endParaRPr lang="zh-CN" altLang="en-US"/>
          </a:p>
        </p:txBody>
      </p:sp>
    </p:spTree>
    <p:extLst>
      <p:ext uri="{BB962C8B-B14F-4D97-AF65-F5344CB8AC3E}">
        <p14:creationId xmlns:p14="http://schemas.microsoft.com/office/powerpoint/2010/main" val="167167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9" y="246742"/>
            <a:ext cx="8881292" cy="4401205"/>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光电效应</a:t>
            </a:r>
            <a:endParaRPr lang="en-US" altLang="zh-CN" sz="4000" b="1" dirty="0">
              <a:solidFill>
                <a:srgbClr val="0000CC"/>
              </a:solidFill>
              <a:latin typeface="楷体" panose="02010609060101010101" pitchFamily="49" charset="-122"/>
              <a:ea typeface="楷体" panose="02010609060101010101" pitchFamily="49" charset="-122"/>
            </a:endParaRPr>
          </a:p>
          <a:p>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1905</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Einstein</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借鉴</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Planck</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假设，提出光子学说，完满地解释了光电效应，从而获得</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Nobel</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奖。光子学说的要点如下</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a:t>
            </a:r>
          </a:p>
          <a:p>
            <a:pPr marL="742950" indent="-742950">
              <a:buAutoNum type="arabicPeriod"/>
            </a:pP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能量：</a:t>
            </a:r>
            <a:r>
              <a:rPr lang="en-US" altLang="zh-CN" sz="4000" i="1" dirty="0">
                <a:latin typeface="Times New Roman" panose="02020603050405020304" pitchFamily="18" charset="0"/>
                <a:ea typeface="楷体" panose="02010609060101010101" pitchFamily="49" charset="-122"/>
                <a:cs typeface="Times New Roman" panose="02020603050405020304" pitchFamily="18" charset="0"/>
              </a:rPr>
              <a:t>E </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4000" i="1" dirty="0" err="1">
                <a:latin typeface="Times New Roman" panose="02020603050405020304" pitchFamily="18" charset="0"/>
                <a:ea typeface="楷体" panose="02010609060101010101" pitchFamily="49" charset="-122"/>
                <a:cs typeface="Times New Roman" panose="02020603050405020304" pitchFamily="18" charset="0"/>
              </a:rPr>
              <a:t>hv</a:t>
            </a:r>
            <a:r>
              <a:rPr lang="en-US" altLang="zh-CN" sz="4000" i="1" dirty="0">
                <a:latin typeface="Times New Roman" panose="02020603050405020304" pitchFamily="18" charset="0"/>
                <a:ea typeface="楷体" panose="02010609060101010101" pitchFamily="49" charset="-122"/>
                <a:cs typeface="Times New Roman" panose="02020603050405020304" pitchFamily="18" charset="0"/>
              </a:rPr>
              <a:t>, </a:t>
            </a:r>
          </a:p>
          <a:p>
            <a:pPr marL="742950" indent="-742950">
              <a:buAutoNum type="arabicPeriod"/>
            </a:pP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动量：利用</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E = mc</a:t>
            </a:r>
            <a:r>
              <a:rPr lang="en-US" altLang="zh-CN" sz="40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可以推导出 </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4000" i="1" dirty="0">
                <a:latin typeface="Times New Roman" panose="02020603050405020304" pitchFamily="18" charset="0"/>
                <a:ea typeface="楷体" panose="02010609060101010101" pitchFamily="49" charset="-122"/>
                <a:cs typeface="Times New Roman" panose="02020603050405020304" pitchFamily="18" charset="0"/>
              </a:rPr>
              <a:t>	p</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 = h/</a:t>
            </a:r>
            <a:r>
              <a:rPr lang="el-GR" altLang="zh-CN" sz="4000" dirty="0">
                <a:latin typeface="Times New Roman" panose="02020603050405020304" pitchFamily="18" charset="0"/>
                <a:ea typeface="宋体" panose="02010600030101010101" pitchFamily="2" charset="-122"/>
                <a:cs typeface="Times New Roman" panose="02020603050405020304" pitchFamily="18" charset="0"/>
              </a:rPr>
              <a:t>λ</a:t>
            </a:r>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4000" i="1" dirty="0">
                <a:latin typeface="Times New Roman" panose="02020603050405020304" pitchFamily="18" charset="0"/>
                <a:ea typeface="楷体" panose="02010609060101010101" pitchFamily="49" charset="-122"/>
                <a:cs typeface="Times New Roman" panose="02020603050405020304" pitchFamily="18" charset="0"/>
              </a:rPr>
              <a:t>v/c = </a:t>
            </a:r>
            <a:r>
              <a:rPr lang="el-GR" altLang="zh-CN" sz="4000" dirty="0">
                <a:latin typeface="Times New Roman" panose="02020603050405020304" pitchFamily="18" charset="0"/>
                <a:ea typeface="宋体" panose="02010600030101010101" pitchFamily="2" charset="-122"/>
                <a:cs typeface="Times New Roman" panose="02020603050405020304" pitchFamily="18" charset="0"/>
              </a:rPr>
              <a:t>λ</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descr="A person standing in front of a building&#10;&#10;Description automatically generated">
            <a:extLst>
              <a:ext uri="{FF2B5EF4-FFF2-40B4-BE49-F238E27FC236}">
                <a16:creationId xmlns:a16="http://schemas.microsoft.com/office/drawing/2014/main" id="{CB491FC2-C771-4F0A-9254-8F7D38089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640" y="1303020"/>
            <a:ext cx="2880360" cy="3782256"/>
          </a:xfrm>
          <a:prstGeom prst="rect">
            <a:avLst/>
          </a:prstGeom>
        </p:spPr>
      </p:pic>
      <p:sp>
        <p:nvSpPr>
          <p:cNvPr id="6" name="矩形 4">
            <a:extLst>
              <a:ext uri="{FF2B5EF4-FFF2-40B4-BE49-F238E27FC236}">
                <a16:creationId xmlns:a16="http://schemas.microsoft.com/office/drawing/2014/main" id="{9F81D0FB-0637-478D-873A-A7769C7046A3}"/>
              </a:ext>
            </a:extLst>
          </p:cNvPr>
          <p:cNvSpPr/>
          <p:nvPr/>
        </p:nvSpPr>
        <p:spPr>
          <a:xfrm>
            <a:off x="9312000" y="5262592"/>
            <a:ext cx="2880000" cy="584775"/>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爱因斯坦（</a:t>
            </a:r>
            <a:r>
              <a:rPr lang="en-US" altLang="zh-CN" sz="1600" dirty="0">
                <a:latin typeface="楷体" panose="02010609060101010101" pitchFamily="49" charset="-122"/>
                <a:ea typeface="楷体" panose="02010609060101010101" pitchFamily="49" charset="-122"/>
              </a:rPr>
              <a:t>1879</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1955</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76</a:t>
            </a:r>
            <a:r>
              <a:rPr lang="zh-CN" altLang="en-US" sz="1600" dirty="0">
                <a:latin typeface="楷体" panose="02010609060101010101" pitchFamily="49" charset="-122"/>
                <a:ea typeface="楷体" panose="02010609060101010101" pitchFamily="49" charset="-122"/>
              </a:rPr>
              <a:t>岁</a:t>
            </a:r>
            <a:endParaRPr lang="en-US" altLang="zh-CN" sz="1600" dirty="0">
              <a:latin typeface="楷体" panose="02010609060101010101" pitchFamily="49" charset="-122"/>
              <a:ea typeface="楷体" panose="02010609060101010101" pitchFamily="49" charset="-122"/>
            </a:endParaRPr>
          </a:p>
          <a:p>
            <a:r>
              <a:rPr lang="en-US" altLang="zh-CN" sz="1600" dirty="0">
                <a:latin typeface="楷体" panose="02010609060101010101" pitchFamily="49" charset="-122"/>
                <a:ea typeface="楷体" panose="02010609060101010101" pitchFamily="49" charset="-122"/>
              </a:rPr>
              <a:t>1921</a:t>
            </a:r>
            <a:r>
              <a:rPr lang="zh-CN" altLang="en-US" sz="1600" dirty="0">
                <a:latin typeface="楷体" panose="02010609060101010101" pitchFamily="49" charset="-122"/>
                <a:ea typeface="楷体" panose="02010609060101010101" pitchFamily="49" charset="-122"/>
              </a:rPr>
              <a:t>年诺贝尔奖</a:t>
            </a:r>
          </a:p>
        </p:txBody>
      </p:sp>
      <p:sp>
        <p:nvSpPr>
          <p:cNvPr id="7" name="Slide Number Placeholder 6">
            <a:extLst>
              <a:ext uri="{FF2B5EF4-FFF2-40B4-BE49-F238E27FC236}">
                <a16:creationId xmlns:a16="http://schemas.microsoft.com/office/drawing/2014/main" id="{5B81185E-691E-4B39-A1A3-2217234E6EBD}"/>
              </a:ext>
            </a:extLst>
          </p:cNvPr>
          <p:cNvSpPr>
            <a:spLocks noGrp="1"/>
          </p:cNvSpPr>
          <p:nvPr>
            <p:ph type="sldNum" sz="quarter" idx="12"/>
          </p:nvPr>
        </p:nvSpPr>
        <p:spPr/>
        <p:txBody>
          <a:bodyPr/>
          <a:lstStyle/>
          <a:p>
            <a:fld id="{A1D55047-B113-4615-BE8C-6B97B5F01330}" type="slidenum">
              <a:rPr lang="zh-CN" altLang="en-US" smtClean="0"/>
              <a:t>19</a:t>
            </a:fld>
            <a:endParaRPr lang="zh-CN" altLang="en-US"/>
          </a:p>
        </p:txBody>
      </p:sp>
    </p:spTree>
    <p:extLst>
      <p:ext uri="{BB962C8B-B14F-4D97-AF65-F5344CB8AC3E}">
        <p14:creationId xmlns:p14="http://schemas.microsoft.com/office/powerpoint/2010/main" val="305422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B1291B-B9AC-479A-A45B-709BD834CEB8}"/>
              </a:ext>
            </a:extLst>
          </p:cNvPr>
          <p:cNvSpPr txBox="1"/>
          <p:nvPr/>
        </p:nvSpPr>
        <p:spPr>
          <a:xfrm>
            <a:off x="308428" y="246742"/>
            <a:ext cx="11575143" cy="6370975"/>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课程参考书</a:t>
            </a:r>
            <a:endParaRPr lang="en-US" altLang="zh-CN" sz="4000" b="1" dirty="0">
              <a:solidFill>
                <a:srgbClr val="0000CC"/>
              </a:solidFill>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结构化学基础</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（第四版）</a:t>
            </a:r>
            <a:r>
              <a:rPr lang="en-US" altLang="zh-CN" sz="4000" dirty="0">
                <a:latin typeface="楷体" panose="02010609060101010101" pitchFamily="49" charset="-122"/>
                <a:ea typeface="楷体" panose="02010609060101010101" pitchFamily="49" charset="-122"/>
              </a:rPr>
              <a:t>	</a:t>
            </a:r>
            <a:r>
              <a:rPr lang="zh-CN" altLang="en-US" sz="4000" dirty="0">
                <a:latin typeface="楷体" panose="02010609060101010101" pitchFamily="49" charset="-122"/>
                <a:ea typeface="楷体" panose="02010609060101010101" pitchFamily="49" charset="-122"/>
              </a:rPr>
              <a:t>周公度</a:t>
            </a:r>
            <a:r>
              <a:rPr lang="en-US" altLang="zh-CN" sz="4000" dirty="0">
                <a:latin typeface="楷体" panose="02010609060101010101" pitchFamily="49" charset="-122"/>
                <a:ea typeface="楷体" panose="02010609060101010101" pitchFamily="49" charset="-122"/>
              </a:rPr>
              <a:t>/</a:t>
            </a:r>
            <a:r>
              <a:rPr lang="zh-CN" altLang="en-US" sz="4000" dirty="0">
                <a:latin typeface="楷体" panose="02010609060101010101" pitchFamily="49" charset="-122"/>
                <a:ea typeface="楷体" panose="02010609060101010101" pitchFamily="49" charset="-122"/>
              </a:rPr>
              <a:t>段连运</a:t>
            </a:r>
            <a:endParaRPr lang="en-US" altLang="zh-CN" sz="4000" dirty="0">
              <a:latin typeface="楷体" panose="02010609060101010101" pitchFamily="49" charset="-122"/>
              <a:ea typeface="楷体" panose="02010609060101010101" pitchFamily="49" charset="-122"/>
            </a:endParaRPr>
          </a:p>
          <a:p>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Modern Quantum Chemistry: Introduction to Advanced Electronic Structure Theory	</a:t>
            </a:r>
            <a:r>
              <a:rPr lang="it-IT" altLang="zh-CN" sz="3200" dirty="0">
                <a:latin typeface="Times New Roman" panose="02020603050405020304" pitchFamily="18" charset="0"/>
                <a:ea typeface="楷体" panose="02010609060101010101" pitchFamily="49" charset="-122"/>
                <a:cs typeface="Times New Roman" panose="02020603050405020304" pitchFamily="18" charset="0"/>
              </a:rPr>
              <a:t>Attila Szabo, Neil S. Ostlund</a:t>
            </a:r>
            <a:endParaRPr lang="en-US" altLang="zh-CN" sz="3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4000" dirty="0">
                <a:latin typeface="楷体" panose="02010609060101010101" pitchFamily="49" charset="-122"/>
                <a:ea typeface="楷体" panose="02010609060101010101" pitchFamily="49" charset="-122"/>
              </a:rPr>
              <a:t>计算量子化学讲义</a:t>
            </a:r>
            <a:r>
              <a:rPr lang="en-US" altLang="zh-CN" sz="4000" dirty="0">
                <a:latin typeface="楷体" panose="02010609060101010101" pitchFamily="49" charset="-122"/>
                <a:ea typeface="楷体" panose="02010609060101010101" pitchFamily="49" charset="-122"/>
              </a:rPr>
              <a:t>	</a:t>
            </a:r>
            <a:r>
              <a:rPr lang="zh-CN" altLang="en-US" sz="4000" dirty="0">
                <a:latin typeface="楷体" panose="02010609060101010101" pitchFamily="49" charset="-122"/>
                <a:ea typeface="楷体" panose="02010609060101010101" pitchFamily="49" charset="-122"/>
              </a:rPr>
              <a:t>陈敏博</a:t>
            </a:r>
            <a:endParaRPr lang="en-US" altLang="zh-CN" sz="4000" dirty="0">
              <a:latin typeface="楷体" panose="02010609060101010101" pitchFamily="49" charset="-122"/>
              <a:ea typeface="楷体" panose="02010609060101010101" pitchFamily="49" charset="-122"/>
            </a:endParaRPr>
          </a:p>
          <a:p>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Exploring Chemistry With Electronic Structure Methods: A Guide to Using Gaussian	James B. Foresman, </a:t>
            </a:r>
            <a:r>
              <a:rPr lang="en-US" altLang="zh-CN" sz="3200" dirty="0" err="1">
                <a:latin typeface="Times New Roman" panose="02020603050405020304" pitchFamily="18" charset="0"/>
                <a:ea typeface="楷体" panose="02010609060101010101" pitchFamily="49" charset="-122"/>
                <a:cs typeface="Times New Roman" panose="02020603050405020304" pitchFamily="18" charset="0"/>
              </a:rPr>
              <a:t>AEleen</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 Frisch</a:t>
            </a:r>
          </a:p>
          <a:p>
            <a:r>
              <a:rPr lang="zh-CN" altLang="en-US" sz="4000" dirty="0">
                <a:latin typeface="楷体" panose="02010609060101010101" pitchFamily="49" charset="-122"/>
                <a:ea typeface="楷体" panose="02010609060101010101" pitchFamily="49" charset="-122"/>
              </a:rPr>
              <a:t>上帝掷骰子吗？量子物理史话</a:t>
            </a:r>
            <a:r>
              <a:rPr lang="en-US" altLang="zh-CN" sz="4000" dirty="0">
                <a:latin typeface="楷体" panose="02010609060101010101" pitchFamily="49" charset="-122"/>
                <a:ea typeface="楷体" panose="02010609060101010101" pitchFamily="49" charset="-122"/>
              </a:rPr>
              <a:t>	</a:t>
            </a:r>
            <a:r>
              <a:rPr lang="zh-CN" altLang="en-US" sz="4000" dirty="0">
                <a:latin typeface="楷体" panose="02010609060101010101" pitchFamily="49" charset="-122"/>
                <a:ea typeface="楷体" panose="02010609060101010101" pitchFamily="49" charset="-122"/>
              </a:rPr>
              <a:t>曹天元</a:t>
            </a:r>
            <a:endParaRPr lang="en-US" altLang="zh-CN" sz="40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时间的形状</a:t>
            </a:r>
            <a:r>
              <a:rPr lang="en-US" altLang="zh-CN" sz="4000" dirty="0">
                <a:latin typeface="楷体" panose="02010609060101010101" pitchFamily="49" charset="-122"/>
                <a:ea typeface="楷体" panose="02010609060101010101" pitchFamily="49" charset="-122"/>
              </a:rPr>
              <a:t>	</a:t>
            </a:r>
            <a:r>
              <a:rPr lang="zh-CN" altLang="en-US" sz="4000" dirty="0">
                <a:latin typeface="楷体" panose="02010609060101010101" pitchFamily="49" charset="-122"/>
                <a:ea typeface="楷体" panose="02010609060101010101" pitchFamily="49" charset="-122"/>
              </a:rPr>
              <a:t>汪洁</a:t>
            </a:r>
            <a:endParaRPr lang="en-US" altLang="zh-CN" sz="40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知乎、哔哩哔哩等网站</a:t>
            </a:r>
            <a:endParaRPr lang="en-US" altLang="zh-CN" sz="4000" dirty="0">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7A229518-3103-49B6-B102-2ED154B4FD8D}"/>
              </a:ext>
            </a:extLst>
          </p:cNvPr>
          <p:cNvSpPr>
            <a:spLocks noGrp="1"/>
          </p:cNvSpPr>
          <p:nvPr>
            <p:ph type="sldNum" sz="quarter" idx="12"/>
          </p:nvPr>
        </p:nvSpPr>
        <p:spPr/>
        <p:txBody>
          <a:bodyPr/>
          <a:lstStyle/>
          <a:p>
            <a:fld id="{A1D55047-B113-4615-BE8C-6B97B5F01330}" type="slidenum">
              <a:rPr lang="zh-CN" altLang="en-US" smtClean="0"/>
              <a:t>2</a:t>
            </a:fld>
            <a:endParaRPr lang="zh-CN" altLang="en-US"/>
          </a:p>
        </p:txBody>
      </p:sp>
    </p:spTree>
    <p:extLst>
      <p:ext uri="{BB962C8B-B14F-4D97-AF65-F5344CB8AC3E}">
        <p14:creationId xmlns:p14="http://schemas.microsoft.com/office/powerpoint/2010/main" val="203149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323439"/>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光电效应：</a:t>
            </a:r>
            <a:endParaRPr lang="en-US" altLang="zh-CN"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2" name="Picture 1">
            <a:extLst>
              <a:ext uri="{FF2B5EF4-FFF2-40B4-BE49-F238E27FC236}">
                <a16:creationId xmlns:a16="http://schemas.microsoft.com/office/drawing/2014/main" id="{68BEEFEB-E60C-480F-9460-82C639562D64}"/>
              </a:ext>
            </a:extLst>
          </p:cNvPr>
          <p:cNvPicPr>
            <a:picLocks noChangeAspect="1"/>
          </p:cNvPicPr>
          <p:nvPr/>
        </p:nvPicPr>
        <p:blipFill>
          <a:blip r:embed="rId3"/>
          <a:stretch>
            <a:fillRect/>
          </a:stretch>
        </p:blipFill>
        <p:spPr>
          <a:xfrm>
            <a:off x="2370333" y="1036320"/>
            <a:ext cx="7451334" cy="5724144"/>
          </a:xfrm>
          <a:prstGeom prst="rect">
            <a:avLst/>
          </a:prstGeom>
        </p:spPr>
      </p:pic>
      <p:sp>
        <p:nvSpPr>
          <p:cNvPr id="3" name="Slide Number Placeholder 2">
            <a:extLst>
              <a:ext uri="{FF2B5EF4-FFF2-40B4-BE49-F238E27FC236}">
                <a16:creationId xmlns:a16="http://schemas.microsoft.com/office/drawing/2014/main" id="{86527BE4-4B25-4D2C-A6DB-05DB340D01BF}"/>
              </a:ext>
            </a:extLst>
          </p:cNvPr>
          <p:cNvSpPr>
            <a:spLocks noGrp="1"/>
          </p:cNvSpPr>
          <p:nvPr>
            <p:ph type="sldNum" sz="quarter" idx="12"/>
          </p:nvPr>
        </p:nvSpPr>
        <p:spPr/>
        <p:txBody>
          <a:bodyPr/>
          <a:lstStyle/>
          <a:p>
            <a:fld id="{A1D55047-B113-4615-BE8C-6B97B5F01330}" type="slidenum">
              <a:rPr lang="zh-CN" altLang="en-US" smtClean="0"/>
              <a:t>20</a:t>
            </a:fld>
            <a:endParaRPr lang="zh-CN" altLang="en-US"/>
          </a:p>
        </p:txBody>
      </p:sp>
    </p:spTree>
    <p:extLst>
      <p:ext uri="{BB962C8B-B14F-4D97-AF65-F5344CB8AC3E}">
        <p14:creationId xmlns:p14="http://schemas.microsoft.com/office/powerpoint/2010/main" val="130397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9" y="246742"/>
            <a:ext cx="8652692" cy="464742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波粒二象性</a:t>
            </a:r>
            <a:endParaRPr lang="en-US" altLang="zh-CN" sz="4000" b="1" dirty="0">
              <a:solidFill>
                <a:srgbClr val="0000CC"/>
              </a:solidFill>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3200" dirty="0">
                <a:latin typeface="楷体" panose="02010609060101010101" pitchFamily="49" charset="-122"/>
                <a:ea typeface="楷体" panose="02010609060101010101" pitchFamily="49" charset="-122"/>
              </a:rPr>
              <a:t>光确实有粒子性，但是也有波的特征，即波粒二象性：就是说光子、电子，既是波、又是粒子。</a:t>
            </a:r>
            <a:endParaRPr lang="en-US" altLang="zh-CN" sz="3200"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3200" dirty="0">
                <a:latin typeface="楷体" panose="02010609060101010101" pitchFamily="49" charset="-122"/>
                <a:ea typeface="楷体" panose="02010609060101010101" pitchFamily="49" charset="-122"/>
              </a:rPr>
              <a:t>德布罗意在</a:t>
            </a:r>
            <a:r>
              <a:rPr lang="en-US" altLang="zh-CN" sz="3200" dirty="0">
                <a:latin typeface="楷体" panose="02010609060101010101" pitchFamily="49" charset="-122"/>
                <a:ea typeface="楷体" panose="02010609060101010101" pitchFamily="49" charset="-122"/>
              </a:rPr>
              <a:t>1924</a:t>
            </a:r>
            <a:r>
              <a:rPr lang="zh-CN" altLang="en-US" sz="3200" dirty="0">
                <a:latin typeface="楷体" panose="02010609060101010101" pitchFamily="49" charset="-122"/>
                <a:ea typeface="楷体" panose="02010609060101010101" pitchFamily="49" charset="-122"/>
              </a:rPr>
              <a:t>年完成了博士论文</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量子理论研究。在这篇论文里，他做出了关于物质的波粒二象性：任何物质同时具有波动和粒子的性质。</a:t>
            </a:r>
            <a:endParaRPr lang="en-US" altLang="zh-CN" sz="3200"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endParaRPr lang="en-US" altLang="zh-CN" sz="3200" dirty="0">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583CDB43-DF0A-4E3F-8DD1-094FCEFAC391}"/>
              </a:ext>
            </a:extLst>
          </p:cNvPr>
          <p:cNvGrpSpPr/>
          <p:nvPr/>
        </p:nvGrpSpPr>
        <p:grpSpPr>
          <a:xfrm>
            <a:off x="9174840" y="1048575"/>
            <a:ext cx="2880000" cy="4600829"/>
            <a:chOff x="9152164" y="1137857"/>
            <a:chExt cx="2880000" cy="4600829"/>
          </a:xfrm>
        </p:grpSpPr>
        <p:pic>
          <p:nvPicPr>
            <p:cNvPr id="3" name="图片 2">
              <a:extLst>
                <a:ext uri="{FF2B5EF4-FFF2-40B4-BE49-F238E27FC236}">
                  <a16:creationId xmlns:a16="http://schemas.microsoft.com/office/drawing/2014/main" id="{0806DB57-C16C-4310-8F81-97AB98AED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164" y="1137857"/>
              <a:ext cx="2880000" cy="3657600"/>
            </a:xfrm>
            <a:prstGeom prst="rect">
              <a:avLst/>
            </a:prstGeom>
          </p:spPr>
        </p:pic>
        <p:sp>
          <p:nvSpPr>
            <p:cNvPr id="5" name="矩形 4">
              <a:extLst>
                <a:ext uri="{FF2B5EF4-FFF2-40B4-BE49-F238E27FC236}">
                  <a16:creationId xmlns:a16="http://schemas.microsoft.com/office/drawing/2014/main" id="{FC79FF79-2D85-4117-92EE-E37230BDE732}"/>
                </a:ext>
              </a:extLst>
            </p:cNvPr>
            <p:cNvSpPr/>
            <p:nvPr/>
          </p:nvSpPr>
          <p:spPr>
            <a:xfrm>
              <a:off x="9152164" y="4907689"/>
              <a:ext cx="2880000" cy="830997"/>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路易</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维克多</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德布罗意，第七代布罗意公爵（</a:t>
              </a:r>
              <a:r>
                <a:rPr lang="en-US" altLang="zh-CN" sz="1600" dirty="0">
                  <a:latin typeface="楷体" panose="02010609060101010101" pitchFamily="49" charset="-122"/>
                  <a:ea typeface="楷体" panose="02010609060101010101" pitchFamily="49" charset="-122"/>
                </a:rPr>
                <a:t>1892</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1987</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a:p>
              <a:r>
                <a:rPr lang="en-US" altLang="zh-CN" sz="1600" dirty="0">
                  <a:latin typeface="楷体" panose="02010609060101010101" pitchFamily="49" charset="-122"/>
                  <a:ea typeface="楷体" panose="02010609060101010101" pitchFamily="49" charset="-122"/>
                </a:rPr>
                <a:t>1929</a:t>
              </a:r>
              <a:r>
                <a:rPr lang="zh-CN" altLang="en-US" sz="1600" dirty="0">
                  <a:latin typeface="楷体" panose="02010609060101010101" pitchFamily="49" charset="-122"/>
                  <a:ea typeface="楷体" panose="02010609060101010101" pitchFamily="49" charset="-122"/>
                </a:rPr>
                <a:t>年诺贝尔奖</a:t>
              </a:r>
            </a:p>
          </p:txBody>
        </p:sp>
      </p:grpSp>
      <p:pic>
        <p:nvPicPr>
          <p:cNvPr id="9" name="Graphic 8">
            <a:extLst>
              <a:ext uri="{FF2B5EF4-FFF2-40B4-BE49-F238E27FC236}">
                <a16:creationId xmlns:a16="http://schemas.microsoft.com/office/drawing/2014/main" id="{DAC6AE7D-5313-49BB-80E7-5B01B85019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445" y="4597970"/>
            <a:ext cx="1264920" cy="1106805"/>
          </a:xfrm>
          <a:prstGeom prst="rect">
            <a:avLst/>
          </a:prstGeom>
        </p:spPr>
      </p:pic>
      <p:sp>
        <p:nvSpPr>
          <p:cNvPr id="10" name="TextBox 9">
            <a:extLst>
              <a:ext uri="{FF2B5EF4-FFF2-40B4-BE49-F238E27FC236}">
                <a16:creationId xmlns:a16="http://schemas.microsoft.com/office/drawing/2014/main" id="{6F6A0074-397B-4FC5-AEAF-F224EB3D1CDB}"/>
              </a:ext>
            </a:extLst>
          </p:cNvPr>
          <p:cNvSpPr txBox="1"/>
          <p:nvPr/>
        </p:nvSpPr>
        <p:spPr>
          <a:xfrm>
            <a:off x="2659381" y="4458874"/>
            <a:ext cx="2348720" cy="1384995"/>
          </a:xfrm>
          <a:prstGeom prst="rect">
            <a:avLst/>
          </a:prstGeom>
          <a:noFill/>
        </p:spPr>
        <p:txBody>
          <a:bodyPr wrap="none" rtlCol="0">
            <a:spAutoFit/>
          </a:bodyPr>
          <a:lstStyle/>
          <a:p>
            <a:r>
              <a:rPr lang="el-GR" altLang="zh-CN" sz="2800" i="1"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波长</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h</a:t>
            </a:r>
            <a:r>
              <a:rPr lang="en-US"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普朗克常数</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动量</a:t>
            </a:r>
            <a:endParaRPr lang="en-US" sz="2800" dirty="0">
              <a:latin typeface="楷体" panose="02010609060101010101" pitchFamily="49" charset="-122"/>
              <a:ea typeface="楷体" panose="02010609060101010101" pitchFamily="49" charset="-122"/>
            </a:endParaRPr>
          </a:p>
        </p:txBody>
      </p:sp>
      <p:sp>
        <p:nvSpPr>
          <p:cNvPr id="11" name="TextBox 10">
            <a:extLst>
              <a:ext uri="{FF2B5EF4-FFF2-40B4-BE49-F238E27FC236}">
                <a16:creationId xmlns:a16="http://schemas.microsoft.com/office/drawing/2014/main" id="{F3416668-8D3A-4239-82D5-C395ABF0BBD1}"/>
              </a:ext>
            </a:extLst>
          </p:cNvPr>
          <p:cNvSpPr txBox="1"/>
          <p:nvPr/>
        </p:nvSpPr>
        <p:spPr>
          <a:xfrm>
            <a:off x="5008101" y="4152200"/>
            <a:ext cx="3691890" cy="1815882"/>
          </a:xfrm>
          <a:prstGeom prst="rect">
            <a:avLst/>
          </a:prstGeom>
          <a:solidFill>
            <a:srgbClr val="FFFF00"/>
          </a:solidFill>
        </p:spPr>
        <p:txBody>
          <a:bodyPr wrap="square" rtlCol="0">
            <a:spAutoFit/>
          </a:bodyPr>
          <a:lstStyle/>
          <a:p>
            <a:pPr algn="ctr"/>
            <a:r>
              <a:rPr lang="zh-CN" altLang="en-US" sz="2800" dirty="0">
                <a:latin typeface="楷体" panose="02010609060101010101" pitchFamily="49" charset="-122"/>
                <a:ea typeface="楷体" panose="02010609060101010101" pitchFamily="49" charset="-122"/>
              </a:rPr>
              <a:t>爱因斯坦理论的普适化表达，即扩展到所有微观粒子。光子是其中一种情况。</a:t>
            </a:r>
            <a:endParaRPr lang="en-US" sz="2800" dirty="0">
              <a:latin typeface="楷体" panose="02010609060101010101" pitchFamily="49" charset="-122"/>
              <a:ea typeface="楷体" panose="02010609060101010101" pitchFamily="49" charset="-122"/>
            </a:endParaRPr>
          </a:p>
        </p:txBody>
      </p:sp>
      <p:sp>
        <p:nvSpPr>
          <p:cNvPr id="12" name="Slide Number Placeholder 11">
            <a:extLst>
              <a:ext uri="{FF2B5EF4-FFF2-40B4-BE49-F238E27FC236}">
                <a16:creationId xmlns:a16="http://schemas.microsoft.com/office/drawing/2014/main" id="{9E88F275-4FE6-4341-B209-E537C450D454}"/>
              </a:ext>
            </a:extLst>
          </p:cNvPr>
          <p:cNvSpPr>
            <a:spLocks noGrp="1"/>
          </p:cNvSpPr>
          <p:nvPr>
            <p:ph type="sldNum" sz="quarter" idx="12"/>
          </p:nvPr>
        </p:nvSpPr>
        <p:spPr/>
        <p:txBody>
          <a:bodyPr/>
          <a:lstStyle/>
          <a:p>
            <a:fld id="{A1D55047-B113-4615-BE8C-6B97B5F01330}" type="slidenum">
              <a:rPr lang="zh-CN" altLang="en-US" smtClean="0"/>
              <a:t>21</a:t>
            </a:fld>
            <a:endParaRPr lang="zh-CN" altLang="en-US"/>
          </a:p>
        </p:txBody>
      </p:sp>
    </p:spTree>
    <p:extLst>
      <p:ext uri="{BB962C8B-B14F-4D97-AF65-F5344CB8AC3E}">
        <p14:creationId xmlns:p14="http://schemas.microsoft.com/office/powerpoint/2010/main" val="2453247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9" y="246742"/>
            <a:ext cx="8526962"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“不确定性”原理</a:t>
            </a:r>
            <a:endParaRPr lang="en-US" altLang="zh-CN" sz="4000" b="1" dirty="0">
              <a:solidFill>
                <a:srgbClr val="0000CC"/>
              </a:solidFill>
              <a:latin typeface="楷体" panose="02010609060101010101" pitchFamily="49" charset="-122"/>
              <a:ea typeface="楷体" panose="02010609060101010101" pitchFamily="49" charset="-122"/>
            </a:endParaRPr>
          </a:p>
          <a:p>
            <a:r>
              <a:rPr lang="en-US" sz="4000" b="1" dirty="0">
                <a:latin typeface="Times New Roman" panose="02020603050405020304" pitchFamily="18" charset="0"/>
                <a:cs typeface="Times New Roman" panose="02020603050405020304" pitchFamily="18" charset="0"/>
              </a:rPr>
              <a:t>Uncertainty principle,</a:t>
            </a:r>
            <a:r>
              <a:rPr lang="zh-CN" altLang="en-US" sz="4000" dirty="0">
                <a:latin typeface="楷体" panose="02010609060101010101" pitchFamily="49" charset="-122"/>
                <a:ea typeface="楷体" panose="02010609060101010101" pitchFamily="49" charset="-122"/>
              </a:rPr>
              <a:t>也称为“测不准”原理</a:t>
            </a:r>
            <a:r>
              <a:rPr lang="en-US" altLang="zh-CN" sz="4000" dirty="0">
                <a:latin typeface="楷体" panose="02010609060101010101" pitchFamily="49" charset="-122"/>
                <a:ea typeface="楷体" panose="02010609060101010101" pitchFamily="49" charset="-122"/>
              </a:rPr>
              <a:t>,1928</a:t>
            </a:r>
            <a:r>
              <a:rPr lang="zh-CN" altLang="en-US" sz="4000" dirty="0">
                <a:latin typeface="楷体" panose="02010609060101010101" pitchFamily="49" charset="-122"/>
                <a:ea typeface="楷体" panose="02010609060101010101" pitchFamily="49" charset="-122"/>
              </a:rPr>
              <a:t>年由海森堡提出。</a:t>
            </a:r>
            <a:endParaRPr lang="en-US" altLang="zh-CN" sz="4000" dirty="0">
              <a:latin typeface="楷体" panose="02010609060101010101" pitchFamily="49" charset="-122"/>
              <a:ea typeface="楷体" panose="02010609060101010101" pitchFamily="49" charset="-122"/>
            </a:endParaRPr>
          </a:p>
        </p:txBody>
      </p:sp>
      <p:pic>
        <p:nvPicPr>
          <p:cNvPr id="3" name="Picture 2" descr="A person wearing a suit and tie&#10;&#10;Description automatically generated">
            <a:extLst>
              <a:ext uri="{FF2B5EF4-FFF2-40B4-BE49-F238E27FC236}">
                <a16:creationId xmlns:a16="http://schemas.microsoft.com/office/drawing/2014/main" id="{B93887F0-62E5-4AE5-8890-FA6FB3374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3211" y="869298"/>
            <a:ext cx="2880360" cy="4572643"/>
          </a:xfrm>
          <a:prstGeom prst="rect">
            <a:avLst/>
          </a:prstGeom>
        </p:spPr>
      </p:pic>
      <p:sp>
        <p:nvSpPr>
          <p:cNvPr id="5" name="矩形 4">
            <a:extLst>
              <a:ext uri="{FF2B5EF4-FFF2-40B4-BE49-F238E27FC236}">
                <a16:creationId xmlns:a16="http://schemas.microsoft.com/office/drawing/2014/main" id="{FB8D4E50-A512-4FA5-8847-D77086CF1AEC}"/>
              </a:ext>
            </a:extLst>
          </p:cNvPr>
          <p:cNvSpPr/>
          <p:nvPr/>
        </p:nvSpPr>
        <p:spPr>
          <a:xfrm>
            <a:off x="9003211" y="5573203"/>
            <a:ext cx="2880000" cy="584775"/>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维尔纳</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海森堡（</a:t>
            </a:r>
            <a:r>
              <a:rPr lang="en-US" altLang="zh-CN" sz="1600" dirty="0">
                <a:latin typeface="楷体" panose="02010609060101010101" pitchFamily="49" charset="-122"/>
                <a:ea typeface="楷体" panose="02010609060101010101" pitchFamily="49" charset="-122"/>
              </a:rPr>
              <a:t>1901</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1976</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74</a:t>
            </a:r>
            <a:r>
              <a:rPr lang="zh-CN" altLang="en-US" sz="1600" dirty="0">
                <a:latin typeface="楷体" panose="02010609060101010101" pitchFamily="49" charset="-122"/>
                <a:ea typeface="楷体" panose="02010609060101010101" pitchFamily="49" charset="-122"/>
              </a:rPr>
              <a:t>岁，</a:t>
            </a:r>
            <a:r>
              <a:rPr lang="en-US" altLang="zh-CN" sz="1600" dirty="0">
                <a:latin typeface="楷体" panose="02010609060101010101" pitchFamily="49" charset="-122"/>
                <a:ea typeface="楷体" panose="02010609060101010101" pitchFamily="49" charset="-122"/>
              </a:rPr>
              <a:t>1932</a:t>
            </a:r>
            <a:r>
              <a:rPr lang="zh-CN" altLang="en-US" sz="1600" dirty="0">
                <a:latin typeface="楷体" panose="02010609060101010101" pitchFamily="49" charset="-122"/>
                <a:ea typeface="楷体" panose="02010609060101010101" pitchFamily="49" charset="-122"/>
              </a:rPr>
              <a:t>年诺贝尔奖</a:t>
            </a:r>
          </a:p>
        </p:txBody>
      </p:sp>
      <p:sp>
        <p:nvSpPr>
          <p:cNvPr id="6" name="Rectangle 5">
            <a:extLst>
              <a:ext uri="{FF2B5EF4-FFF2-40B4-BE49-F238E27FC236}">
                <a16:creationId xmlns:a16="http://schemas.microsoft.com/office/drawing/2014/main" id="{4A255F88-A560-4BBB-96E0-FF8857C4CA59}"/>
              </a:ext>
            </a:extLst>
          </p:cNvPr>
          <p:cNvSpPr/>
          <p:nvPr/>
        </p:nvSpPr>
        <p:spPr>
          <a:xfrm>
            <a:off x="0" y="5865590"/>
            <a:ext cx="7412736" cy="923330"/>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海森堡曾经是</a:t>
            </a:r>
            <a:r>
              <a:rPr lang="zh-CN" altLang="en-US" dirty="0">
                <a:latin typeface="楷体" panose="02010609060101010101" pitchFamily="49" charset="-122"/>
                <a:ea typeface="楷体" panose="02010609060101010101" pitchFamily="49" charset="-122"/>
                <a:hlinkClick r:id="rId3" tooltip="德国核武器开发计划"/>
              </a:rPr>
              <a:t>德国核武器开发计划</a:t>
            </a:r>
            <a:r>
              <a:rPr lang="zh-CN" altLang="en-US" dirty="0">
                <a:latin typeface="楷体" panose="02010609060101010101" pitchFamily="49" charset="-122"/>
                <a:ea typeface="楷体" panose="02010609060101010101" pitchFamily="49" charset="-122"/>
              </a:rPr>
              <a:t>研制的参与者。海森堡本人提供的一种说法称，他其实并不信任</a:t>
            </a:r>
            <a:r>
              <a:rPr lang="zh-CN" altLang="en-US" dirty="0">
                <a:latin typeface="楷体" panose="02010609060101010101" pitchFamily="49" charset="-122"/>
                <a:ea typeface="楷体" panose="02010609060101010101" pitchFamily="49" charset="-122"/>
                <a:hlinkClick r:id="rId4" tooltip="希特勒"/>
              </a:rPr>
              <a:t>希特勒</a:t>
            </a:r>
            <a:r>
              <a:rPr lang="zh-CN" altLang="en-US" dirty="0">
                <a:latin typeface="楷体" panose="02010609060101010101" pitchFamily="49" charset="-122"/>
                <a:ea typeface="楷体" panose="02010609060101010101" pitchFamily="49" charset="-122"/>
              </a:rPr>
              <a:t>政权，因此在尽力拖延纳粹德国的研究计划，这也被称之为“海森堡之谜”</a:t>
            </a:r>
            <a:endParaRPr lang="en-US" dirty="0">
              <a:latin typeface="楷体" panose="02010609060101010101" pitchFamily="49" charset="-122"/>
              <a:ea typeface="楷体" panose="02010609060101010101" pitchFamily="49" charset="-122"/>
            </a:endParaRPr>
          </a:p>
        </p:txBody>
      </p:sp>
      <p:pic>
        <p:nvPicPr>
          <p:cNvPr id="8" name="Graphic 7">
            <a:extLst>
              <a:ext uri="{FF2B5EF4-FFF2-40B4-BE49-F238E27FC236}">
                <a16:creationId xmlns:a16="http://schemas.microsoft.com/office/drawing/2014/main" id="{B431B00E-06F5-4A4D-884B-A5BAA84CE0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6723" y="3130510"/>
            <a:ext cx="2285926" cy="1075730"/>
          </a:xfrm>
          <a:prstGeom prst="rect">
            <a:avLst/>
          </a:prstGeom>
        </p:spPr>
      </p:pic>
      <p:sp>
        <p:nvSpPr>
          <p:cNvPr id="9" name="Rectangle 8">
            <a:extLst>
              <a:ext uri="{FF2B5EF4-FFF2-40B4-BE49-F238E27FC236}">
                <a16:creationId xmlns:a16="http://schemas.microsoft.com/office/drawing/2014/main" id="{FF3CB121-03AA-49FF-853A-59BF36A2B7B0}"/>
              </a:ext>
            </a:extLst>
          </p:cNvPr>
          <p:cNvSpPr/>
          <p:nvPr/>
        </p:nvSpPr>
        <p:spPr>
          <a:xfrm>
            <a:off x="4229143" y="3068210"/>
            <a:ext cx="3733714" cy="1200329"/>
          </a:xfrm>
          <a:prstGeom prst="rect">
            <a:avLst/>
          </a:prstGeom>
        </p:spPr>
        <p:txBody>
          <a:bodyPr wrap="none">
            <a:spAutoFit/>
          </a:bodyPr>
          <a:lstStyle/>
          <a:p>
            <a:r>
              <a:rPr lang="el-GR" sz="2400" i="1" dirty="0"/>
              <a:t>σ</a:t>
            </a:r>
            <a:r>
              <a:rPr lang="en-US" sz="2400" i="1" baseline="-25000" dirty="0"/>
              <a:t>x</a:t>
            </a:r>
            <a:r>
              <a:rPr lang="en-US" sz="2400" dirty="0"/>
              <a:t> </a:t>
            </a:r>
            <a:r>
              <a:rPr lang="en-US" altLang="zh-CN" sz="2400" dirty="0"/>
              <a:t>: </a:t>
            </a:r>
            <a:r>
              <a:rPr lang="zh-CN" altLang="en-US" sz="2400" dirty="0">
                <a:latin typeface="楷体" panose="02010609060101010101" pitchFamily="49" charset="-122"/>
                <a:ea typeface="楷体" panose="02010609060101010101" pitchFamily="49" charset="-122"/>
              </a:rPr>
              <a:t>位置的不确定性</a:t>
            </a:r>
            <a:endParaRPr lang="en-US" altLang="zh-CN" sz="2400" dirty="0">
              <a:latin typeface="楷体" panose="02010609060101010101" pitchFamily="49" charset="-122"/>
              <a:ea typeface="楷体" panose="02010609060101010101" pitchFamily="49" charset="-122"/>
            </a:endParaRPr>
          </a:p>
          <a:p>
            <a:r>
              <a:rPr lang="el-GR" sz="2400" i="1" dirty="0"/>
              <a:t>σ</a:t>
            </a:r>
            <a:r>
              <a:rPr lang="en-US" sz="2400" i="1" baseline="-25000" dirty="0"/>
              <a:t>p</a:t>
            </a:r>
            <a:r>
              <a:rPr lang="en-US" sz="2400" dirty="0"/>
              <a:t>:</a:t>
            </a:r>
            <a:r>
              <a:rPr lang="zh-CN" altLang="en-US" sz="2400" i="1" baseline="-25000" dirty="0"/>
              <a:t> </a:t>
            </a:r>
            <a:r>
              <a:rPr lang="zh-CN" altLang="en-US" sz="2400" dirty="0">
                <a:latin typeface="楷体" panose="02010609060101010101" pitchFamily="49" charset="-122"/>
                <a:ea typeface="楷体" panose="02010609060101010101" pitchFamily="49" charset="-122"/>
              </a:rPr>
              <a:t>动量的不确定性</a:t>
            </a:r>
            <a:endParaRPr lang="en-US" altLang="zh-CN" sz="2400" dirty="0">
              <a:latin typeface="楷体" panose="02010609060101010101" pitchFamily="49" charset="-122"/>
              <a:ea typeface="楷体" panose="02010609060101010101" pitchFamily="49" charset="-122"/>
            </a:endParaRPr>
          </a:p>
          <a:p>
            <a:r>
              <a:rPr lang="en-US" sz="2400" i="1" dirty="0">
                <a:latin typeface="Times New Roman" panose="02020603050405020304" pitchFamily="18" charset="0"/>
                <a:ea typeface="楷体" panose="02010609060101010101" pitchFamily="49" charset="-122"/>
                <a:cs typeface="Times New Roman" panose="02020603050405020304" pitchFamily="18" charset="0"/>
              </a:rPr>
              <a:t>ħ:</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约化的普朗克常数 </a:t>
            </a:r>
            <a:r>
              <a:rPr lang="en-US" sz="2400" i="1" dirty="0">
                <a:latin typeface="Times New Roman" panose="02020603050405020304" pitchFamily="18" charset="0"/>
                <a:ea typeface="楷体" panose="02010609060101010101" pitchFamily="49" charset="-122"/>
                <a:cs typeface="Times New Roman" panose="02020603050405020304" pitchFamily="18" charset="0"/>
              </a:rPr>
              <a:t>h</a:t>
            </a:r>
            <a:r>
              <a:rPr lang="en-US" sz="2400" dirty="0">
                <a:latin typeface="Times New Roman" panose="02020603050405020304" pitchFamily="18" charset="0"/>
                <a:ea typeface="楷体" panose="02010609060101010101" pitchFamily="49" charset="-122"/>
                <a:cs typeface="Times New Roman" panose="02020603050405020304" pitchFamily="18" charset="0"/>
              </a:rPr>
              <a:t>/(2</a:t>
            </a:r>
            <a:r>
              <a:rPr lang="el-GR" sz="2400" dirty="0">
                <a:latin typeface="Times New Roman" panose="02020603050405020304" pitchFamily="18" charset="0"/>
                <a:ea typeface="楷体" panose="02010609060101010101" pitchFamily="49" charset="-122"/>
                <a:cs typeface="Times New Roman" panose="02020603050405020304" pitchFamily="18" charset="0"/>
              </a:rPr>
              <a:t>π)</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Slide Number Placeholder 9">
            <a:extLst>
              <a:ext uri="{FF2B5EF4-FFF2-40B4-BE49-F238E27FC236}">
                <a16:creationId xmlns:a16="http://schemas.microsoft.com/office/drawing/2014/main" id="{D6076C82-6002-4079-9E6D-C408F353D036}"/>
              </a:ext>
            </a:extLst>
          </p:cNvPr>
          <p:cNvSpPr>
            <a:spLocks noGrp="1"/>
          </p:cNvSpPr>
          <p:nvPr>
            <p:ph type="sldNum" sz="quarter" idx="12"/>
          </p:nvPr>
        </p:nvSpPr>
        <p:spPr/>
        <p:txBody>
          <a:bodyPr/>
          <a:lstStyle/>
          <a:p>
            <a:fld id="{A1D55047-B113-4615-BE8C-6B97B5F01330}" type="slidenum">
              <a:rPr lang="zh-CN" altLang="en-US" smtClean="0"/>
              <a:t>22</a:t>
            </a:fld>
            <a:endParaRPr lang="zh-CN" altLang="en-US"/>
          </a:p>
        </p:txBody>
      </p:sp>
    </p:spTree>
    <p:extLst>
      <p:ext uri="{BB962C8B-B14F-4D97-AF65-F5344CB8AC3E}">
        <p14:creationId xmlns:p14="http://schemas.microsoft.com/office/powerpoint/2010/main" val="2827374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635922"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“不确定性”原理</a:t>
            </a:r>
            <a:r>
              <a:rPr lang="en-US" altLang="zh-CN" sz="4000" b="1" dirty="0">
                <a:solidFill>
                  <a:srgbClr val="0000CC"/>
                </a:solidFill>
                <a:latin typeface="楷体" panose="02010609060101010101" pitchFamily="49" charset="-122"/>
                <a:ea typeface="楷体" panose="02010609060101010101" pitchFamily="49" charset="-122"/>
              </a:rPr>
              <a:t>:</a:t>
            </a:r>
            <a:r>
              <a:rPr lang="zh-CN" altLang="en-US" sz="4000" b="1" dirty="0">
                <a:solidFill>
                  <a:srgbClr val="0000CC"/>
                </a:solidFill>
                <a:latin typeface="楷体" panose="02010609060101010101" pitchFamily="49" charset="-122"/>
                <a:ea typeface="楷体" panose="02010609060101010101" pitchFamily="49" charset="-122"/>
              </a:rPr>
              <a:t>实验</a:t>
            </a:r>
            <a:endParaRPr lang="en-US" altLang="zh-CN" sz="4000" b="1" dirty="0">
              <a:solidFill>
                <a:srgbClr val="0000CC"/>
              </a:solidFill>
              <a:latin typeface="楷体" panose="02010609060101010101" pitchFamily="49" charset="-122"/>
              <a:ea typeface="楷体" panose="02010609060101010101" pitchFamily="49" charset="-122"/>
            </a:endParaRPr>
          </a:p>
        </p:txBody>
      </p:sp>
      <p:pic>
        <p:nvPicPr>
          <p:cNvPr id="2" name="Online Media 1" title="Double Slit Experiment, Wave Particle Duality Animated-WARNING SOMEWHAT INCORRECT">
            <a:hlinkClick r:id="" action="ppaction://media"/>
            <a:extLst>
              <a:ext uri="{FF2B5EF4-FFF2-40B4-BE49-F238E27FC236}">
                <a16:creationId xmlns:a16="http://schemas.microsoft.com/office/drawing/2014/main" id="{577B765C-F92D-4DAC-878B-7C39450E048D}"/>
              </a:ext>
            </a:extLst>
          </p:cNvPr>
          <p:cNvPicPr>
            <a:picLocks noRot="1" noChangeAspect="1"/>
          </p:cNvPicPr>
          <p:nvPr>
            <a:videoFile r:link="rId1"/>
          </p:nvPr>
        </p:nvPicPr>
        <p:blipFill>
          <a:blip r:embed="rId4"/>
          <a:stretch>
            <a:fillRect/>
          </a:stretch>
        </p:blipFill>
        <p:spPr>
          <a:xfrm>
            <a:off x="1447800" y="1079852"/>
            <a:ext cx="9833610" cy="5531406"/>
          </a:xfrm>
          <a:prstGeom prst="rect">
            <a:avLst/>
          </a:prstGeom>
        </p:spPr>
      </p:pic>
      <p:sp>
        <p:nvSpPr>
          <p:cNvPr id="7" name="Slide Number Placeholder 6">
            <a:extLst>
              <a:ext uri="{FF2B5EF4-FFF2-40B4-BE49-F238E27FC236}">
                <a16:creationId xmlns:a16="http://schemas.microsoft.com/office/drawing/2014/main" id="{6C685871-9645-4C4C-BED8-6BBD894FBD8D}"/>
              </a:ext>
            </a:extLst>
          </p:cNvPr>
          <p:cNvSpPr>
            <a:spLocks noGrp="1"/>
          </p:cNvSpPr>
          <p:nvPr>
            <p:ph type="sldNum" sz="quarter" idx="12"/>
          </p:nvPr>
        </p:nvSpPr>
        <p:spPr/>
        <p:txBody>
          <a:bodyPr/>
          <a:lstStyle/>
          <a:p>
            <a:fld id="{A1D55047-B113-4615-BE8C-6B97B5F01330}" type="slidenum">
              <a:rPr lang="zh-CN" altLang="en-US" smtClean="0"/>
              <a:t>23</a:t>
            </a:fld>
            <a:endParaRPr lang="zh-CN" altLang="en-US"/>
          </a:p>
        </p:txBody>
      </p:sp>
    </p:spTree>
    <p:extLst>
      <p:ext uri="{BB962C8B-B14F-4D97-AF65-F5344CB8AC3E}">
        <p14:creationId xmlns:p14="http://schemas.microsoft.com/office/powerpoint/2010/main" val="23732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90202"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“不确定性”原理</a:t>
            </a:r>
            <a:r>
              <a:rPr lang="en-US" altLang="zh-CN" sz="4000" b="1" dirty="0">
                <a:solidFill>
                  <a:srgbClr val="0000CC"/>
                </a:solidFill>
                <a:latin typeface="楷体" panose="02010609060101010101" pitchFamily="49" charset="-122"/>
                <a:ea typeface="楷体" panose="02010609060101010101" pitchFamily="49" charset="-122"/>
              </a:rPr>
              <a:t>:</a:t>
            </a:r>
            <a:r>
              <a:rPr lang="zh-CN" altLang="en-US" sz="4000" b="1" dirty="0">
                <a:solidFill>
                  <a:srgbClr val="0000CC"/>
                </a:solidFill>
                <a:latin typeface="楷体" panose="02010609060101010101" pitchFamily="49" charset="-122"/>
                <a:ea typeface="楷体" panose="02010609060101010101" pitchFamily="49" charset="-122"/>
              </a:rPr>
              <a:t>定性理解</a:t>
            </a:r>
            <a:endParaRPr lang="en-US" altLang="zh-CN" sz="4000" b="1" dirty="0">
              <a:solidFill>
                <a:srgbClr val="0000CC"/>
              </a:solidFill>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1AFC746E-64C0-4E77-83D1-482EDD06A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330" y="1427753"/>
            <a:ext cx="6911340" cy="5183505"/>
          </a:xfrm>
          <a:prstGeom prst="rect">
            <a:avLst/>
          </a:prstGeom>
        </p:spPr>
      </p:pic>
      <p:sp>
        <p:nvSpPr>
          <p:cNvPr id="6" name="TextBox 5">
            <a:extLst>
              <a:ext uri="{FF2B5EF4-FFF2-40B4-BE49-F238E27FC236}">
                <a16:creationId xmlns:a16="http://schemas.microsoft.com/office/drawing/2014/main" id="{3750399C-DF5F-4475-9405-36B556D744CD}"/>
              </a:ext>
            </a:extLst>
          </p:cNvPr>
          <p:cNvSpPr txBox="1"/>
          <p:nvPr/>
        </p:nvSpPr>
        <p:spPr>
          <a:xfrm>
            <a:off x="2640330" y="954628"/>
            <a:ext cx="7571303" cy="461665"/>
          </a:xfrm>
          <a:prstGeom prst="rect">
            <a:avLst/>
          </a:prstGeom>
          <a:noFill/>
        </p:spPr>
        <p:txBody>
          <a:bodyPr wrap="none" rtlCol="0">
            <a:spAutoFit/>
          </a:bodyPr>
          <a:lstStyle/>
          <a:p>
            <a:r>
              <a:rPr lang="zh-CN" altLang="en-US" sz="2400" dirty="0">
                <a:highlight>
                  <a:srgbClr val="FFFF00"/>
                </a:highlight>
                <a:latin typeface="楷体" panose="02010609060101010101" pitchFamily="49" charset="-122"/>
                <a:ea typeface="楷体" panose="02010609060101010101" pitchFamily="49" charset="-122"/>
              </a:rPr>
              <a:t>前提：微观粒子足够小，以至于光子也可以产生影响。</a:t>
            </a:r>
            <a:endParaRPr lang="en-US" sz="2400" dirty="0">
              <a:highlight>
                <a:srgbClr val="FFFF00"/>
              </a:highlight>
              <a:latin typeface="楷体" panose="02010609060101010101" pitchFamily="49" charset="-122"/>
              <a:ea typeface="楷体" panose="02010609060101010101" pitchFamily="49" charset="-122"/>
            </a:endParaRPr>
          </a:p>
        </p:txBody>
      </p:sp>
      <p:sp>
        <p:nvSpPr>
          <p:cNvPr id="7" name="Slide Number Placeholder 6">
            <a:extLst>
              <a:ext uri="{FF2B5EF4-FFF2-40B4-BE49-F238E27FC236}">
                <a16:creationId xmlns:a16="http://schemas.microsoft.com/office/drawing/2014/main" id="{7BEAA013-1576-4280-96A6-32A2885E5D9F}"/>
              </a:ext>
            </a:extLst>
          </p:cNvPr>
          <p:cNvSpPr>
            <a:spLocks noGrp="1"/>
          </p:cNvSpPr>
          <p:nvPr>
            <p:ph type="sldNum" sz="quarter" idx="12"/>
          </p:nvPr>
        </p:nvSpPr>
        <p:spPr/>
        <p:txBody>
          <a:bodyPr/>
          <a:lstStyle/>
          <a:p>
            <a:fld id="{A1D55047-B113-4615-BE8C-6B97B5F01330}" type="slidenum">
              <a:rPr lang="zh-CN" altLang="en-US" smtClean="0"/>
              <a:t>24</a:t>
            </a:fld>
            <a:endParaRPr lang="zh-CN" altLang="en-US"/>
          </a:p>
        </p:txBody>
      </p:sp>
    </p:spTree>
    <p:extLst>
      <p:ext uri="{BB962C8B-B14F-4D97-AF65-F5344CB8AC3E}">
        <p14:creationId xmlns:p14="http://schemas.microsoft.com/office/powerpoint/2010/main" val="294970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693072"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“不确定性”原理</a:t>
            </a:r>
            <a:r>
              <a:rPr lang="en-US" altLang="zh-CN" sz="4000" b="1" dirty="0">
                <a:solidFill>
                  <a:srgbClr val="0000CC"/>
                </a:solidFill>
                <a:latin typeface="楷体" panose="02010609060101010101" pitchFamily="49" charset="-122"/>
                <a:ea typeface="楷体" panose="02010609060101010101" pitchFamily="49" charset="-122"/>
              </a:rPr>
              <a:t>:</a:t>
            </a:r>
            <a:r>
              <a:rPr lang="zh-CN" altLang="en-US" sz="4000" b="1" dirty="0">
                <a:solidFill>
                  <a:srgbClr val="0000CC"/>
                </a:solidFill>
                <a:latin typeface="楷体" panose="02010609060101010101" pitchFamily="49" charset="-122"/>
                <a:ea typeface="楷体" panose="02010609060101010101" pitchFamily="49" charset="-122"/>
              </a:rPr>
              <a:t>定性理解</a:t>
            </a:r>
            <a:endParaRPr lang="en-US" altLang="zh-CN" sz="4000" b="1" dirty="0">
              <a:solidFill>
                <a:srgbClr val="0000CC"/>
              </a:solidFill>
              <a:latin typeface="楷体" panose="02010609060101010101" pitchFamily="49" charset="-122"/>
              <a:ea typeface="楷体" panose="02010609060101010101" pitchFamily="49" charset="-122"/>
            </a:endParaRPr>
          </a:p>
        </p:txBody>
      </p:sp>
      <p:pic>
        <p:nvPicPr>
          <p:cNvPr id="5" name="Picture 4" descr="A screenshot of a cell phone&#10;&#10;Description automatically generated">
            <a:extLst>
              <a:ext uri="{FF2B5EF4-FFF2-40B4-BE49-F238E27FC236}">
                <a16:creationId xmlns:a16="http://schemas.microsoft.com/office/drawing/2014/main" id="{015D6EE7-F7B2-4883-86D5-A1713E812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755" y="1429070"/>
            <a:ext cx="5598418" cy="4919298"/>
          </a:xfrm>
          <a:prstGeom prst="rect">
            <a:avLst/>
          </a:prstGeom>
        </p:spPr>
      </p:pic>
      <p:sp>
        <p:nvSpPr>
          <p:cNvPr id="2" name="Slide Number Placeholder 1">
            <a:extLst>
              <a:ext uri="{FF2B5EF4-FFF2-40B4-BE49-F238E27FC236}">
                <a16:creationId xmlns:a16="http://schemas.microsoft.com/office/drawing/2014/main" id="{48152B21-7C94-4A7E-90AE-69DC0FD4D85D}"/>
              </a:ext>
            </a:extLst>
          </p:cNvPr>
          <p:cNvSpPr>
            <a:spLocks noGrp="1"/>
          </p:cNvSpPr>
          <p:nvPr>
            <p:ph type="sldNum" sz="quarter" idx="12"/>
          </p:nvPr>
        </p:nvSpPr>
        <p:spPr/>
        <p:txBody>
          <a:bodyPr/>
          <a:lstStyle/>
          <a:p>
            <a:fld id="{A1D55047-B113-4615-BE8C-6B97B5F01330}" type="slidenum">
              <a:rPr lang="zh-CN" altLang="en-US" smtClean="0"/>
              <a:t>25</a:t>
            </a:fld>
            <a:endParaRPr lang="zh-CN" altLang="en-US"/>
          </a:p>
        </p:txBody>
      </p:sp>
    </p:spTree>
    <p:extLst>
      <p:ext uri="{BB962C8B-B14F-4D97-AF65-F5344CB8AC3E}">
        <p14:creationId xmlns:p14="http://schemas.microsoft.com/office/powerpoint/2010/main" val="45310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9" y="246742"/>
            <a:ext cx="8789852" cy="2369880"/>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波函数和薛定谔方程</a:t>
            </a:r>
          </a:p>
          <a:p>
            <a:r>
              <a:rPr lang="en-US" altLang="zh-CN" sz="3600" dirty="0">
                <a:latin typeface="楷体" panose="02010609060101010101" pitchFamily="49" charset="-122"/>
                <a:ea typeface="楷体" panose="02010609060101010101" pitchFamily="49" charset="-122"/>
              </a:rPr>
              <a:t>1926</a:t>
            </a:r>
            <a:r>
              <a:rPr lang="zh-CN" altLang="en-US" sz="3600" dirty="0">
                <a:latin typeface="楷体" panose="02010609060101010101" pitchFamily="49" charset="-122"/>
                <a:ea typeface="楷体" panose="02010609060101010101" pitchFamily="49" charset="-122"/>
              </a:rPr>
              <a:t>年薛定谔提出薛定谔方程</a:t>
            </a:r>
            <a:endParaRPr lang="en-US" altLang="zh-CN" sz="3600" dirty="0">
              <a:latin typeface="楷体" panose="02010609060101010101" pitchFamily="49" charset="-122"/>
              <a:ea typeface="楷体" panose="02010609060101010101" pitchFamily="49" charset="-122"/>
            </a:endParaRPr>
          </a:p>
          <a:p>
            <a:r>
              <a:rPr lang="zh-CN" altLang="en-US" sz="3600" dirty="0">
                <a:latin typeface="楷体" panose="02010609060101010101" pitchFamily="49" charset="-122"/>
                <a:ea typeface="楷体" panose="02010609060101010101" pitchFamily="49" charset="-122"/>
              </a:rPr>
              <a:t>从</a:t>
            </a:r>
            <a:r>
              <a:rPr lang="en-US" altLang="zh-CN" sz="3600" dirty="0">
                <a:latin typeface="楷体" panose="02010609060101010101" pitchFamily="49" charset="-122"/>
                <a:ea typeface="楷体" panose="02010609060101010101" pitchFamily="49" charset="-122"/>
              </a:rPr>
              <a:t>1900</a:t>
            </a:r>
            <a:r>
              <a:rPr lang="zh-CN" altLang="en-US" sz="3600" dirty="0">
                <a:latin typeface="楷体" panose="02010609060101010101" pitchFamily="49" charset="-122"/>
                <a:ea typeface="楷体" panose="02010609060101010101" pitchFamily="49" charset="-122"/>
              </a:rPr>
              <a:t>年普朗克提出量子化概念到薛定谔方程的提出，共</a:t>
            </a:r>
            <a:r>
              <a:rPr lang="en-US" altLang="zh-CN" sz="3600" dirty="0">
                <a:latin typeface="楷体" panose="02010609060101010101" pitchFamily="49" charset="-122"/>
                <a:ea typeface="楷体" panose="02010609060101010101" pitchFamily="49" charset="-122"/>
              </a:rPr>
              <a:t>26</a:t>
            </a:r>
            <a:r>
              <a:rPr lang="zh-CN" altLang="en-US" sz="3600" dirty="0">
                <a:latin typeface="楷体" panose="02010609060101010101" pitchFamily="49" charset="-122"/>
                <a:ea typeface="楷体" panose="02010609060101010101" pitchFamily="49" charset="-122"/>
              </a:rPr>
              <a:t>年。</a:t>
            </a:r>
            <a:endParaRPr lang="en-US" altLang="zh-CN" sz="3600" dirty="0">
              <a:latin typeface="楷体" panose="02010609060101010101" pitchFamily="49" charset="-122"/>
              <a:ea typeface="楷体" panose="02010609060101010101" pitchFamily="49" charset="-122"/>
            </a:endParaRPr>
          </a:p>
        </p:txBody>
      </p:sp>
      <p:pic>
        <p:nvPicPr>
          <p:cNvPr id="3" name="Picture 2" descr="A person wearing glasses posing for a photo&#10;&#10;Description automatically generated">
            <a:extLst>
              <a:ext uri="{FF2B5EF4-FFF2-40B4-BE49-F238E27FC236}">
                <a16:creationId xmlns:a16="http://schemas.microsoft.com/office/drawing/2014/main" id="{0D38AEEB-F54D-4956-A9D6-3838931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1640" y="1441021"/>
            <a:ext cx="2880360" cy="3975957"/>
          </a:xfrm>
          <a:prstGeom prst="rect">
            <a:avLst/>
          </a:prstGeom>
        </p:spPr>
      </p:pic>
      <p:sp>
        <p:nvSpPr>
          <p:cNvPr id="5" name="矩形 4">
            <a:extLst>
              <a:ext uri="{FF2B5EF4-FFF2-40B4-BE49-F238E27FC236}">
                <a16:creationId xmlns:a16="http://schemas.microsoft.com/office/drawing/2014/main" id="{8E2EC411-DCD1-453F-BCA3-74C9B40B23C2}"/>
              </a:ext>
            </a:extLst>
          </p:cNvPr>
          <p:cNvSpPr/>
          <p:nvPr/>
        </p:nvSpPr>
        <p:spPr>
          <a:xfrm>
            <a:off x="9003211" y="5573203"/>
            <a:ext cx="2880000" cy="830997"/>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埃尔温</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鲁道夫</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约瑟夫</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亚历山大</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薛定谔（</a:t>
            </a:r>
            <a:r>
              <a:rPr lang="en-US" altLang="zh-CN" sz="1600" dirty="0">
                <a:latin typeface="楷体" panose="02010609060101010101" pitchFamily="49" charset="-122"/>
                <a:ea typeface="楷体" panose="02010609060101010101" pitchFamily="49" charset="-122"/>
              </a:rPr>
              <a:t>1887</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1961</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73</a:t>
            </a:r>
            <a:r>
              <a:rPr lang="zh-CN" altLang="en-US" sz="1600" dirty="0">
                <a:latin typeface="楷体" panose="02010609060101010101" pitchFamily="49" charset="-122"/>
                <a:ea typeface="楷体" panose="02010609060101010101" pitchFamily="49" charset="-122"/>
              </a:rPr>
              <a:t>岁，</a:t>
            </a:r>
            <a:r>
              <a:rPr lang="en-US" altLang="zh-CN" sz="1600" dirty="0">
                <a:latin typeface="楷体" panose="02010609060101010101" pitchFamily="49" charset="-122"/>
                <a:ea typeface="楷体" panose="02010609060101010101" pitchFamily="49" charset="-122"/>
              </a:rPr>
              <a:t>1933</a:t>
            </a:r>
            <a:r>
              <a:rPr lang="zh-CN" altLang="en-US" sz="1600" dirty="0">
                <a:latin typeface="楷体" panose="02010609060101010101" pitchFamily="49" charset="-122"/>
                <a:ea typeface="楷体" panose="02010609060101010101" pitchFamily="49" charset="-122"/>
              </a:rPr>
              <a:t>年诺贝尔奖</a:t>
            </a:r>
          </a:p>
        </p:txBody>
      </p:sp>
      <p:sp>
        <p:nvSpPr>
          <p:cNvPr id="8" name="Rectangle 7">
            <a:extLst>
              <a:ext uri="{FF2B5EF4-FFF2-40B4-BE49-F238E27FC236}">
                <a16:creationId xmlns:a16="http://schemas.microsoft.com/office/drawing/2014/main" id="{DC80FCF4-E3F8-45DB-BFF9-D958712A088F}"/>
              </a:ext>
            </a:extLst>
          </p:cNvPr>
          <p:cNvSpPr/>
          <p:nvPr/>
        </p:nvSpPr>
        <p:spPr>
          <a:xfrm>
            <a:off x="91440" y="5565173"/>
            <a:ext cx="3416320" cy="1200329"/>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1900</a:t>
            </a:r>
            <a:r>
              <a:rPr lang="zh-CN" altLang="en-US" dirty="0">
                <a:latin typeface="楷体" panose="02010609060101010101" pitchFamily="49" charset="-122"/>
                <a:ea typeface="楷体" panose="02010609060101010101" pitchFamily="49" charset="-122"/>
              </a:rPr>
              <a:t>年义和团进入北京</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1911</a:t>
            </a:r>
            <a:r>
              <a:rPr lang="zh-CN" altLang="en-US" dirty="0">
                <a:latin typeface="楷体" panose="02010609060101010101" pitchFamily="49" charset="-122"/>
                <a:ea typeface="楷体" panose="02010609060101010101" pitchFamily="49" charset="-122"/>
              </a:rPr>
              <a:t>年辛亥革命</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1912</a:t>
            </a:r>
            <a:r>
              <a:rPr lang="zh-CN" altLang="en-US" dirty="0">
                <a:latin typeface="楷体" panose="02010609060101010101" pitchFamily="49" charset="-122"/>
                <a:ea typeface="楷体" panose="02010609060101010101" pitchFamily="49" charset="-122"/>
              </a:rPr>
              <a:t>年宣统帝（溥仪）宣布退位</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1926</a:t>
            </a:r>
            <a:r>
              <a:rPr lang="zh-CN" altLang="en-US" dirty="0">
                <a:latin typeface="楷体" panose="02010609060101010101" pitchFamily="49" charset="-122"/>
                <a:ea typeface="楷体" panose="02010609060101010101" pitchFamily="49" charset="-122"/>
              </a:rPr>
              <a:t>年国民革命军开始</a:t>
            </a:r>
            <a:r>
              <a:rPr lang="zh-CN" altLang="en-US" dirty="0">
                <a:latin typeface="楷体" panose="02010609060101010101" pitchFamily="49" charset="-122"/>
                <a:ea typeface="楷体" panose="02010609060101010101" pitchFamily="49" charset="-122"/>
                <a:hlinkClick r:id="rId3"/>
              </a:rPr>
              <a:t>北伐</a:t>
            </a:r>
            <a:endParaRPr lang="en-US" dirty="0">
              <a:latin typeface="楷体" panose="02010609060101010101" pitchFamily="49" charset="-122"/>
              <a:ea typeface="楷体" panose="02010609060101010101" pitchFamily="49" charset="-122"/>
            </a:endParaRPr>
          </a:p>
        </p:txBody>
      </p:sp>
      <p:sp>
        <p:nvSpPr>
          <p:cNvPr id="9" name="Rectangle 8">
            <a:extLst>
              <a:ext uri="{FF2B5EF4-FFF2-40B4-BE49-F238E27FC236}">
                <a16:creationId xmlns:a16="http://schemas.microsoft.com/office/drawing/2014/main" id="{B584DF7E-4A26-4058-BA0A-C7925EEDAA43}"/>
              </a:ext>
            </a:extLst>
          </p:cNvPr>
          <p:cNvSpPr/>
          <p:nvPr/>
        </p:nvSpPr>
        <p:spPr>
          <a:xfrm>
            <a:off x="4162605" y="5942535"/>
            <a:ext cx="4185761" cy="461665"/>
          </a:xfrm>
          <a:prstGeom prst="rect">
            <a:avLst/>
          </a:prstGeom>
        </p:spPr>
        <p:txBody>
          <a:bodyPr wrap="none">
            <a:spAutoFit/>
          </a:bodyPr>
          <a:lstStyle/>
          <a:p>
            <a:r>
              <a:rPr lang="zh-CN" altLang="en-US" sz="2400" dirty="0">
                <a:latin typeface="楷体" panose="02010609060101010101" pitchFamily="49" charset="-122"/>
                <a:ea typeface="楷体" panose="02010609060101010101" pitchFamily="49" charset="-122"/>
              </a:rPr>
              <a:t>薛定谔方程的局限性是什么？</a:t>
            </a:r>
            <a:endParaRPr lang="en-US" dirty="0">
              <a:latin typeface="楷体" panose="02010609060101010101" pitchFamily="49" charset="-122"/>
              <a:ea typeface="楷体" panose="02010609060101010101" pitchFamily="49" charset="-122"/>
            </a:endParaRPr>
          </a:p>
        </p:txBody>
      </p:sp>
      <p:pic>
        <p:nvPicPr>
          <p:cNvPr id="13" name="Graphic 12">
            <a:extLst>
              <a:ext uri="{FF2B5EF4-FFF2-40B4-BE49-F238E27FC236}">
                <a16:creationId xmlns:a16="http://schemas.microsoft.com/office/drawing/2014/main" id="{A8C9EB0B-CB3A-453F-9FCC-0B26B1C3AE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6203" y="3635090"/>
            <a:ext cx="6074303" cy="1177671"/>
          </a:xfrm>
          <a:prstGeom prst="rect">
            <a:avLst/>
          </a:prstGeom>
        </p:spPr>
      </p:pic>
      <p:sp>
        <p:nvSpPr>
          <p:cNvPr id="14" name="TextBox 13">
            <a:extLst>
              <a:ext uri="{FF2B5EF4-FFF2-40B4-BE49-F238E27FC236}">
                <a16:creationId xmlns:a16="http://schemas.microsoft.com/office/drawing/2014/main" id="{0F751A4E-E5D3-4ACC-AD7C-4EA7A179F9BF}"/>
              </a:ext>
            </a:extLst>
          </p:cNvPr>
          <p:cNvSpPr txBox="1"/>
          <p:nvPr/>
        </p:nvSpPr>
        <p:spPr>
          <a:xfrm>
            <a:off x="1975104" y="2844224"/>
            <a:ext cx="1008609"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动能</a:t>
            </a:r>
            <a:endParaRPr lang="en-US" b="1" dirty="0">
              <a:latin typeface="楷体" panose="02010609060101010101" pitchFamily="49" charset="-122"/>
              <a:ea typeface="楷体" panose="02010609060101010101" pitchFamily="49" charset="-122"/>
            </a:endParaRPr>
          </a:p>
        </p:txBody>
      </p:sp>
      <p:sp>
        <p:nvSpPr>
          <p:cNvPr id="15" name="TextBox 14">
            <a:extLst>
              <a:ext uri="{FF2B5EF4-FFF2-40B4-BE49-F238E27FC236}">
                <a16:creationId xmlns:a16="http://schemas.microsoft.com/office/drawing/2014/main" id="{191CE70B-83F9-4B44-9953-87A06E82C543}"/>
              </a:ext>
            </a:extLst>
          </p:cNvPr>
          <p:cNvSpPr txBox="1"/>
          <p:nvPr/>
        </p:nvSpPr>
        <p:spPr>
          <a:xfrm>
            <a:off x="3752378" y="2861295"/>
            <a:ext cx="1008609"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势能</a:t>
            </a:r>
            <a:endParaRPr lang="en-US" b="1" dirty="0">
              <a:latin typeface="楷体" panose="02010609060101010101" pitchFamily="49" charset="-122"/>
              <a:ea typeface="楷体" panose="02010609060101010101" pitchFamily="49" charset="-122"/>
            </a:endParaRPr>
          </a:p>
        </p:txBody>
      </p:sp>
      <p:sp>
        <p:nvSpPr>
          <p:cNvPr id="16" name="TextBox 15">
            <a:extLst>
              <a:ext uri="{FF2B5EF4-FFF2-40B4-BE49-F238E27FC236}">
                <a16:creationId xmlns:a16="http://schemas.microsoft.com/office/drawing/2014/main" id="{478E649F-8D50-4ABC-B61A-AD1A8B974DD1}"/>
              </a:ext>
            </a:extLst>
          </p:cNvPr>
          <p:cNvSpPr txBox="1"/>
          <p:nvPr/>
        </p:nvSpPr>
        <p:spPr>
          <a:xfrm>
            <a:off x="6422406" y="2844223"/>
            <a:ext cx="1008609"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总能</a:t>
            </a:r>
            <a:endParaRPr lang="en-US" b="1" dirty="0">
              <a:latin typeface="楷体" panose="02010609060101010101" pitchFamily="49" charset="-122"/>
              <a:ea typeface="楷体" panose="02010609060101010101" pitchFamily="49" charset="-122"/>
            </a:endParaRPr>
          </a:p>
        </p:txBody>
      </p:sp>
      <p:sp>
        <p:nvSpPr>
          <p:cNvPr id="17" name="TextBox 16">
            <a:extLst>
              <a:ext uri="{FF2B5EF4-FFF2-40B4-BE49-F238E27FC236}">
                <a16:creationId xmlns:a16="http://schemas.microsoft.com/office/drawing/2014/main" id="{A83B4E35-7747-48CE-A931-626869FE0419}"/>
              </a:ext>
            </a:extLst>
          </p:cNvPr>
          <p:cNvSpPr txBox="1"/>
          <p:nvPr/>
        </p:nvSpPr>
        <p:spPr>
          <a:xfrm>
            <a:off x="4988792" y="4814763"/>
            <a:ext cx="1266693"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波函数</a:t>
            </a:r>
            <a:endParaRPr lang="en-US" b="1" dirty="0">
              <a:latin typeface="楷体" panose="02010609060101010101" pitchFamily="49" charset="-122"/>
              <a:ea typeface="楷体" panose="02010609060101010101" pitchFamily="49" charset="-122"/>
            </a:endParaRPr>
          </a:p>
        </p:txBody>
      </p:sp>
      <p:sp>
        <p:nvSpPr>
          <p:cNvPr id="19" name="TextBox 18">
            <a:extLst>
              <a:ext uri="{FF2B5EF4-FFF2-40B4-BE49-F238E27FC236}">
                <a16:creationId xmlns:a16="http://schemas.microsoft.com/office/drawing/2014/main" id="{B23F830B-F351-49F5-98BC-7C80C663A959}"/>
              </a:ext>
            </a:extLst>
          </p:cNvPr>
          <p:cNvSpPr txBox="1"/>
          <p:nvPr/>
        </p:nvSpPr>
        <p:spPr>
          <a:xfrm>
            <a:off x="6567443" y="4814763"/>
            <a:ext cx="1266693"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波函数</a:t>
            </a:r>
            <a:endParaRPr lang="en-US" b="1" dirty="0">
              <a:latin typeface="楷体" panose="02010609060101010101" pitchFamily="49" charset="-122"/>
              <a:ea typeface="楷体" panose="02010609060101010101" pitchFamily="49" charset="-122"/>
            </a:endParaRPr>
          </a:p>
        </p:txBody>
      </p:sp>
      <p:sp>
        <p:nvSpPr>
          <p:cNvPr id="20" name="Slide Number Placeholder 19">
            <a:extLst>
              <a:ext uri="{FF2B5EF4-FFF2-40B4-BE49-F238E27FC236}">
                <a16:creationId xmlns:a16="http://schemas.microsoft.com/office/drawing/2014/main" id="{4B6FCE45-B9DB-4D75-8362-9AA5981AEFF7}"/>
              </a:ext>
            </a:extLst>
          </p:cNvPr>
          <p:cNvSpPr>
            <a:spLocks noGrp="1"/>
          </p:cNvSpPr>
          <p:nvPr>
            <p:ph type="sldNum" sz="quarter" idx="12"/>
          </p:nvPr>
        </p:nvSpPr>
        <p:spPr/>
        <p:txBody>
          <a:bodyPr/>
          <a:lstStyle/>
          <a:p>
            <a:fld id="{A1D55047-B113-4615-BE8C-6B97B5F01330}" type="slidenum">
              <a:rPr lang="zh-CN" altLang="en-US" smtClean="0"/>
              <a:t>26</a:t>
            </a:fld>
            <a:endParaRPr lang="zh-CN" altLang="en-US"/>
          </a:p>
        </p:txBody>
      </p:sp>
    </p:spTree>
    <p:extLst>
      <p:ext uri="{BB962C8B-B14F-4D97-AF65-F5344CB8AC3E}">
        <p14:creationId xmlns:p14="http://schemas.microsoft.com/office/powerpoint/2010/main" val="4251571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378565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a:p>
            <a:r>
              <a:rPr lang="zh-CN" altLang="en-US" sz="4000" dirty="0">
                <a:latin typeface="楷体" panose="02010609060101010101" pitchFamily="49" charset="-122"/>
                <a:ea typeface="楷体" panose="02010609060101010101" pitchFamily="49" charset="-122"/>
              </a:rPr>
              <a:t>假设</a:t>
            </a:r>
            <a:r>
              <a:rPr lang="en-US" altLang="zh-CN" sz="4000" dirty="0">
                <a:latin typeface="楷体" panose="02010609060101010101" pitchFamily="49" charset="-122"/>
                <a:ea typeface="楷体" panose="02010609060101010101" pitchFamily="49" charset="-122"/>
              </a:rPr>
              <a:t>1</a:t>
            </a:r>
            <a:r>
              <a:rPr lang="zh-CN" altLang="en-US" sz="4000" dirty="0">
                <a:latin typeface="楷体" panose="02010609060101010101" pitchFamily="49" charset="-122"/>
                <a:ea typeface="楷体" panose="02010609060101010101" pitchFamily="49" charset="-122"/>
              </a:rPr>
              <a:t>：</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微观体系，状态可用波函数</a:t>
            </a:r>
            <a:r>
              <a:rPr lang="el-GR" altLang="zh-CN" sz="4000" dirty="0">
                <a:latin typeface="Times New Roman" panose="02020603050405020304" pitchFamily="18" charset="0"/>
                <a:ea typeface="楷体" panose="02010609060101010101" pitchFamily="49" charset="-122"/>
                <a:cs typeface="Times New Roman" panose="02020603050405020304" pitchFamily="18" charset="0"/>
              </a:rPr>
              <a:t>ψ(</a:t>
            </a:r>
            <a:r>
              <a:rPr lang="en-US" altLang="zh-CN" sz="4000" dirty="0" err="1">
                <a:latin typeface="Times New Roman" panose="02020603050405020304" pitchFamily="18" charset="0"/>
                <a:ea typeface="楷体" panose="02010609060101010101" pitchFamily="49" charset="-122"/>
                <a:cs typeface="Times New Roman" panose="02020603050405020304" pitchFamily="18" charset="0"/>
              </a:rPr>
              <a:t>x,y,z,t</a:t>
            </a:r>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表示</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4000" dirty="0">
                <a:latin typeface="楷体" panose="02010609060101010101" pitchFamily="49" charset="-122"/>
                <a:ea typeface="楷体" panose="02010609060101010101" pitchFamily="49" charset="-122"/>
              </a:rPr>
              <a:t>假设</a:t>
            </a:r>
            <a:r>
              <a:rPr lang="en-US" altLang="zh-CN" sz="4000" dirty="0">
                <a:latin typeface="楷体" panose="02010609060101010101" pitchFamily="49" charset="-122"/>
                <a:ea typeface="楷体" panose="02010609060101010101" pitchFamily="49" charset="-122"/>
              </a:rPr>
              <a:t>2</a:t>
            </a:r>
            <a:r>
              <a:rPr lang="zh-CN" altLang="en-US" sz="4000" dirty="0">
                <a:latin typeface="楷体" panose="02010609060101010101" pitchFamily="49" charset="-122"/>
                <a:ea typeface="楷体" panose="02010609060101010101" pitchFamily="49" charset="-122"/>
              </a:rPr>
              <a:t>：每个可观测的力学量与线性自轭算符对应</a:t>
            </a:r>
            <a:endParaRPr lang="en-US" altLang="zh-CN" sz="40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假设</a:t>
            </a:r>
            <a:r>
              <a:rPr lang="en-US" altLang="zh-CN" sz="4000" dirty="0">
                <a:latin typeface="楷体" panose="02010609060101010101" pitchFamily="49" charset="-122"/>
                <a:ea typeface="楷体" panose="02010609060101010101" pitchFamily="49" charset="-122"/>
              </a:rPr>
              <a:t>3</a:t>
            </a:r>
            <a:r>
              <a:rPr lang="zh-CN" altLang="en-US" sz="4000" dirty="0">
                <a:latin typeface="楷体" panose="02010609060101010101" pitchFamily="49" charset="-122"/>
                <a:ea typeface="楷体" panose="02010609060101010101" pitchFamily="49" charset="-122"/>
              </a:rPr>
              <a:t>：本征函数和本征方程</a:t>
            </a:r>
            <a:endParaRPr lang="en-US" altLang="zh-CN" sz="40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假设</a:t>
            </a:r>
            <a:r>
              <a:rPr lang="en-US" altLang="zh-CN" sz="4000" dirty="0">
                <a:latin typeface="楷体" panose="02010609060101010101" pitchFamily="49" charset="-122"/>
                <a:ea typeface="楷体" panose="02010609060101010101" pitchFamily="49" charset="-122"/>
              </a:rPr>
              <a:t>4</a:t>
            </a:r>
            <a:r>
              <a:rPr lang="zh-CN" altLang="en-US" sz="4000" dirty="0">
                <a:latin typeface="楷体" panose="02010609060101010101" pitchFamily="49" charset="-122"/>
                <a:ea typeface="楷体" panose="02010609060101010101" pitchFamily="49" charset="-122"/>
              </a:rPr>
              <a:t>：微观状态的线性组合</a:t>
            </a:r>
            <a:endParaRPr lang="en-US" altLang="zh-CN" sz="4000" dirty="0">
              <a:latin typeface="楷体" panose="02010609060101010101" pitchFamily="49" charset="-122"/>
              <a:ea typeface="楷体" panose="02010609060101010101" pitchFamily="49" charset="-122"/>
            </a:endParaRPr>
          </a:p>
          <a:p>
            <a:r>
              <a:rPr lang="zh-CN" altLang="en-US" sz="4000" dirty="0">
                <a:latin typeface="楷体" panose="02010609060101010101" pitchFamily="49" charset="-122"/>
                <a:ea typeface="楷体" panose="02010609060101010101" pitchFamily="49" charset="-122"/>
              </a:rPr>
              <a:t>假设</a:t>
            </a:r>
            <a:r>
              <a:rPr lang="en-US" altLang="zh-CN" sz="4000" dirty="0">
                <a:latin typeface="楷体" panose="02010609060101010101" pitchFamily="49" charset="-122"/>
                <a:ea typeface="楷体" panose="02010609060101010101" pitchFamily="49" charset="-122"/>
              </a:rPr>
              <a:t>5</a:t>
            </a:r>
            <a:r>
              <a:rPr lang="zh-CN" altLang="en-US" sz="4000">
                <a:latin typeface="楷体" panose="02010609060101010101" pitchFamily="49" charset="-122"/>
                <a:ea typeface="楷体" panose="02010609060101010101" pitchFamily="49" charset="-122"/>
              </a:rPr>
              <a:t>：泡利不相容原理</a:t>
            </a:r>
            <a:endParaRPr lang="en-US" altLang="zh-CN" sz="4000"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F6E6B3D1-3EB2-4068-9EA4-E366CDE083FF}"/>
              </a:ext>
            </a:extLst>
          </p:cNvPr>
          <p:cNvSpPr>
            <a:spLocks noGrp="1"/>
          </p:cNvSpPr>
          <p:nvPr>
            <p:ph type="sldNum" sz="quarter" idx="12"/>
          </p:nvPr>
        </p:nvSpPr>
        <p:spPr/>
        <p:txBody>
          <a:bodyPr/>
          <a:lstStyle/>
          <a:p>
            <a:fld id="{A1D55047-B113-4615-BE8C-6B97B5F01330}" type="slidenum">
              <a:rPr lang="zh-CN" altLang="en-US" smtClean="0"/>
              <a:t>27</a:t>
            </a:fld>
            <a:endParaRPr lang="zh-CN" altLang="en-US"/>
          </a:p>
        </p:txBody>
      </p:sp>
    </p:spTree>
    <p:extLst>
      <p:ext uri="{BB962C8B-B14F-4D97-AF65-F5344CB8AC3E}">
        <p14:creationId xmlns:p14="http://schemas.microsoft.com/office/powerpoint/2010/main" val="1967008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a:extLst>
              <a:ext uri="{FF2B5EF4-FFF2-40B4-BE49-F238E27FC236}">
                <a16:creationId xmlns:a16="http://schemas.microsoft.com/office/drawing/2014/main" id="{262FA2F8-9226-4946-BC22-AAF0D61F509B}"/>
              </a:ext>
            </a:extLst>
          </p:cNvPr>
          <p:cNvPicPr>
            <a:picLocks noChangeAspect="1"/>
          </p:cNvPicPr>
          <p:nvPr/>
        </p:nvPicPr>
        <p:blipFill>
          <a:blip r:embed="rId2"/>
          <a:stretch>
            <a:fillRect/>
          </a:stretch>
        </p:blipFill>
        <p:spPr>
          <a:xfrm>
            <a:off x="1302447" y="954628"/>
            <a:ext cx="9587103" cy="5525741"/>
          </a:xfrm>
          <a:prstGeom prst="rect">
            <a:avLst/>
          </a:prstGeom>
        </p:spPr>
      </p:pic>
      <p:sp>
        <p:nvSpPr>
          <p:cNvPr id="5" name="Slide Number Placeholder 4">
            <a:extLst>
              <a:ext uri="{FF2B5EF4-FFF2-40B4-BE49-F238E27FC236}">
                <a16:creationId xmlns:a16="http://schemas.microsoft.com/office/drawing/2014/main" id="{43E7DE38-0BB3-42FD-9717-669DB0DD301D}"/>
              </a:ext>
            </a:extLst>
          </p:cNvPr>
          <p:cNvSpPr>
            <a:spLocks noGrp="1"/>
          </p:cNvSpPr>
          <p:nvPr>
            <p:ph type="sldNum" sz="quarter" idx="12"/>
          </p:nvPr>
        </p:nvSpPr>
        <p:spPr/>
        <p:txBody>
          <a:bodyPr/>
          <a:lstStyle/>
          <a:p>
            <a:fld id="{A1D55047-B113-4615-BE8C-6B97B5F01330}" type="slidenum">
              <a:rPr lang="zh-CN" altLang="en-US" smtClean="0"/>
              <a:t>28</a:t>
            </a:fld>
            <a:endParaRPr lang="zh-CN" altLang="en-US"/>
          </a:p>
        </p:txBody>
      </p:sp>
    </p:spTree>
    <p:extLst>
      <p:ext uri="{BB962C8B-B14F-4D97-AF65-F5344CB8AC3E}">
        <p14:creationId xmlns:p14="http://schemas.microsoft.com/office/powerpoint/2010/main" val="26325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2" name="Picture 1">
            <a:extLst>
              <a:ext uri="{FF2B5EF4-FFF2-40B4-BE49-F238E27FC236}">
                <a16:creationId xmlns:a16="http://schemas.microsoft.com/office/drawing/2014/main" id="{BF9523C7-56F7-4F50-9E92-383A8296EC62}"/>
              </a:ext>
            </a:extLst>
          </p:cNvPr>
          <p:cNvPicPr>
            <a:picLocks noChangeAspect="1"/>
          </p:cNvPicPr>
          <p:nvPr/>
        </p:nvPicPr>
        <p:blipFill>
          <a:blip r:embed="rId2"/>
          <a:stretch>
            <a:fillRect/>
          </a:stretch>
        </p:blipFill>
        <p:spPr>
          <a:xfrm>
            <a:off x="2162174" y="1111567"/>
            <a:ext cx="7867650" cy="5343525"/>
          </a:xfrm>
          <a:prstGeom prst="rect">
            <a:avLst/>
          </a:prstGeom>
        </p:spPr>
      </p:pic>
      <p:sp>
        <p:nvSpPr>
          <p:cNvPr id="5" name="Slide Number Placeholder 4">
            <a:extLst>
              <a:ext uri="{FF2B5EF4-FFF2-40B4-BE49-F238E27FC236}">
                <a16:creationId xmlns:a16="http://schemas.microsoft.com/office/drawing/2014/main" id="{6DB6E2D0-C5B3-4A89-B999-19ACBF5CF586}"/>
              </a:ext>
            </a:extLst>
          </p:cNvPr>
          <p:cNvSpPr>
            <a:spLocks noGrp="1"/>
          </p:cNvSpPr>
          <p:nvPr>
            <p:ph type="sldNum" sz="quarter" idx="12"/>
          </p:nvPr>
        </p:nvSpPr>
        <p:spPr/>
        <p:txBody>
          <a:bodyPr/>
          <a:lstStyle/>
          <a:p>
            <a:fld id="{A1D55047-B113-4615-BE8C-6B97B5F01330}" type="slidenum">
              <a:rPr lang="zh-CN" altLang="en-US" smtClean="0"/>
              <a:t>29</a:t>
            </a:fld>
            <a:endParaRPr lang="zh-CN" altLang="en-US"/>
          </a:p>
        </p:txBody>
      </p:sp>
    </p:spTree>
    <p:extLst>
      <p:ext uri="{BB962C8B-B14F-4D97-AF65-F5344CB8AC3E}">
        <p14:creationId xmlns:p14="http://schemas.microsoft.com/office/powerpoint/2010/main" val="150811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B1291B-B9AC-479A-A45B-709BD834CEB8}"/>
              </a:ext>
            </a:extLst>
          </p:cNvPr>
          <p:cNvSpPr txBox="1"/>
          <p:nvPr/>
        </p:nvSpPr>
        <p:spPr>
          <a:xfrm>
            <a:off x="308428" y="246742"/>
            <a:ext cx="11575143" cy="6863417"/>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课程安排</a:t>
            </a:r>
            <a:endParaRPr lang="en-US" altLang="zh-CN" sz="4000" b="1" dirty="0">
              <a:solidFill>
                <a:srgbClr val="0000CC"/>
              </a:solidFill>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本学期共</a:t>
            </a:r>
            <a:r>
              <a:rPr lang="en-US" altLang="zh-CN" sz="4000" dirty="0">
                <a:latin typeface="楷体" panose="02010609060101010101" pitchFamily="49" charset="-122"/>
                <a:ea typeface="楷体" panose="02010609060101010101" pitchFamily="49" charset="-122"/>
              </a:rPr>
              <a:t>14</a:t>
            </a:r>
            <a:r>
              <a:rPr lang="zh-CN" altLang="en-US" sz="4000" dirty="0">
                <a:latin typeface="楷体" panose="02010609060101010101" pitchFamily="49" charset="-122"/>
                <a:ea typeface="楷体" panose="02010609060101010101" pitchFamily="49" charset="-122"/>
              </a:rPr>
              <a:t>到</a:t>
            </a:r>
            <a:r>
              <a:rPr lang="en-US" altLang="zh-CN" sz="4000" dirty="0">
                <a:latin typeface="楷体" panose="02010609060101010101" pitchFamily="49" charset="-122"/>
                <a:ea typeface="楷体" panose="02010609060101010101" pitchFamily="49" charset="-122"/>
              </a:rPr>
              <a:t>15</a:t>
            </a:r>
            <a:r>
              <a:rPr lang="zh-CN" altLang="en-US" sz="4000" dirty="0">
                <a:latin typeface="楷体" panose="02010609060101010101" pitchFamily="49" charset="-122"/>
                <a:ea typeface="楷体" panose="02010609060101010101" pitchFamily="49" charset="-122"/>
              </a:rPr>
              <a:t>次课，其中：</a:t>
            </a:r>
            <a:r>
              <a:rPr lang="en-US" altLang="zh-CN" sz="4000" dirty="0">
                <a:latin typeface="楷体" panose="02010609060101010101" pitchFamily="49" charset="-122"/>
                <a:ea typeface="楷体" panose="02010609060101010101" pitchFamily="49" charset="-122"/>
              </a:rPr>
              <a:t>9</a:t>
            </a:r>
            <a:r>
              <a:rPr lang="zh-CN" altLang="en-US" sz="4000" dirty="0">
                <a:latin typeface="楷体" panose="02010609060101010101" pitchFamily="49" charset="-122"/>
                <a:ea typeface="楷体" panose="02010609060101010101" pitchFamily="49" charset="-122"/>
              </a:rPr>
              <a:t>月</a:t>
            </a:r>
            <a:r>
              <a:rPr lang="en-US" altLang="zh-CN" sz="4000" dirty="0">
                <a:latin typeface="楷体" panose="02010609060101010101" pitchFamily="49" charset="-122"/>
                <a:ea typeface="楷体" panose="02010609060101010101" pitchFamily="49" charset="-122"/>
              </a:rPr>
              <a:t>15</a:t>
            </a:r>
            <a:r>
              <a:rPr lang="zh-CN" altLang="en-US" sz="4000" dirty="0">
                <a:latin typeface="楷体" panose="02010609060101010101" pitchFamily="49" charset="-122"/>
                <a:ea typeface="楷体" panose="02010609060101010101" pitchFamily="49" charset="-122"/>
              </a:rPr>
              <a:t>日（军训）</a:t>
            </a:r>
            <a:r>
              <a:rPr lang="en-US" altLang="zh-CN" sz="4000" dirty="0">
                <a:latin typeface="楷体" panose="02010609060101010101" pitchFamily="49" charset="-122"/>
                <a:ea typeface="楷体" panose="02010609060101010101" pitchFamily="49" charset="-122"/>
              </a:rPr>
              <a:t>10</a:t>
            </a:r>
            <a:r>
              <a:rPr lang="zh-CN" altLang="en-US" sz="4000" dirty="0">
                <a:latin typeface="楷体" panose="02010609060101010101" pitchFamily="49" charset="-122"/>
                <a:ea typeface="楷体" panose="02010609060101010101" pitchFamily="49" charset="-122"/>
              </a:rPr>
              <a:t>月</a:t>
            </a:r>
            <a:r>
              <a:rPr lang="en-US" altLang="zh-CN" sz="4000" dirty="0">
                <a:latin typeface="楷体" panose="02010609060101010101" pitchFamily="49" charset="-122"/>
                <a:ea typeface="楷体" panose="02010609060101010101" pitchFamily="49" charset="-122"/>
              </a:rPr>
              <a:t>20</a:t>
            </a:r>
            <a:r>
              <a:rPr lang="zh-CN" altLang="en-US" sz="4000" dirty="0">
                <a:latin typeface="楷体" panose="02010609060101010101" pitchFamily="49" charset="-122"/>
                <a:ea typeface="楷体" panose="02010609060101010101" pitchFamily="49" charset="-122"/>
              </a:rPr>
              <a:t>日（校运动会，待定）</a:t>
            </a:r>
            <a:r>
              <a:rPr lang="en-US" altLang="zh-CN" sz="4000" dirty="0">
                <a:latin typeface="楷体" panose="02010609060101010101" pitchFamily="49" charset="-122"/>
                <a:ea typeface="楷体" panose="02010609060101010101" pitchFamily="49" charset="-122"/>
              </a:rPr>
              <a:t>1</a:t>
            </a:r>
            <a:r>
              <a:rPr lang="zh-CN" altLang="en-US" sz="4000" dirty="0">
                <a:latin typeface="楷体" panose="02010609060101010101" pitchFamily="49" charset="-122"/>
                <a:ea typeface="楷体" panose="02010609060101010101" pitchFamily="49" charset="-122"/>
              </a:rPr>
              <a:t>月</a:t>
            </a:r>
            <a:r>
              <a:rPr lang="en-US" altLang="zh-CN" sz="4000" dirty="0">
                <a:latin typeface="楷体" panose="02010609060101010101" pitchFamily="49" charset="-122"/>
                <a:ea typeface="楷体" panose="02010609060101010101" pitchFamily="49" charset="-122"/>
              </a:rPr>
              <a:t>2</a:t>
            </a:r>
            <a:r>
              <a:rPr lang="zh-CN" altLang="en-US" sz="4000" dirty="0">
                <a:latin typeface="楷体" panose="02010609060101010101" pitchFamily="49" charset="-122"/>
                <a:ea typeface="楷体" panose="02010609060101010101" pitchFamily="49" charset="-122"/>
              </a:rPr>
              <a:t>日后停课复习。</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highlight>
                  <a:srgbClr val="FFFF00"/>
                </a:highlight>
                <a:latin typeface="楷体" panose="02010609060101010101" pitchFamily="49" charset="-122"/>
                <a:ea typeface="楷体" panose="02010609060101010101" pitchFamily="49" charset="-122"/>
              </a:rPr>
              <a:t>有事可以请假。</a:t>
            </a:r>
            <a:endParaRPr lang="en-US" altLang="zh-CN" sz="4000" dirty="0">
              <a:highlight>
                <a:srgbClr val="FFFF00"/>
              </a:highlight>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共</a:t>
            </a:r>
            <a:r>
              <a:rPr lang="en-US" altLang="zh-CN" sz="4000" dirty="0">
                <a:latin typeface="楷体" panose="02010609060101010101" pitchFamily="49" charset="-122"/>
                <a:ea typeface="楷体" panose="02010609060101010101" pitchFamily="49" charset="-122"/>
              </a:rPr>
              <a:t>36</a:t>
            </a:r>
            <a:r>
              <a:rPr lang="zh-CN" altLang="en-US" sz="4000" dirty="0">
                <a:latin typeface="楷体" panose="02010609060101010101" pitchFamily="49" charset="-122"/>
                <a:ea typeface="楷体" panose="02010609060101010101" pitchFamily="49" charset="-122"/>
              </a:rPr>
              <a:t>位同学选课。助教：孙钦涛（博士生）</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平时（</a:t>
            </a:r>
            <a:r>
              <a:rPr lang="en-US" altLang="zh-CN" sz="4000" dirty="0">
                <a:latin typeface="楷体" panose="02010609060101010101" pitchFamily="49" charset="-122"/>
                <a:ea typeface="楷体" panose="02010609060101010101" pitchFamily="49" charset="-122"/>
              </a:rPr>
              <a:t>20%</a:t>
            </a:r>
            <a:r>
              <a:rPr lang="zh-CN" altLang="en-US" sz="4000" dirty="0">
                <a:latin typeface="楷体" panose="02010609060101010101" pitchFamily="49" charset="-122"/>
                <a:ea typeface="楷体" panose="02010609060101010101" pitchFamily="49" charset="-122"/>
              </a:rPr>
              <a:t>），期中（</a:t>
            </a:r>
            <a:r>
              <a:rPr lang="en-US" altLang="zh-CN" sz="4000" dirty="0">
                <a:latin typeface="楷体" panose="02010609060101010101" pitchFamily="49" charset="-122"/>
                <a:ea typeface="楷体" panose="02010609060101010101" pitchFamily="49" charset="-122"/>
              </a:rPr>
              <a:t>30%</a:t>
            </a:r>
            <a:r>
              <a:rPr lang="zh-CN" altLang="en-US" sz="4000" dirty="0">
                <a:latin typeface="楷体" panose="02010609060101010101" pitchFamily="49" charset="-122"/>
                <a:ea typeface="楷体" panose="02010609060101010101" pitchFamily="49" charset="-122"/>
              </a:rPr>
              <a:t>），期末（</a:t>
            </a:r>
            <a:r>
              <a:rPr lang="en-US" altLang="zh-CN" sz="4000" dirty="0">
                <a:latin typeface="楷体" panose="02010609060101010101" pitchFamily="49" charset="-122"/>
                <a:ea typeface="楷体" panose="02010609060101010101" pitchFamily="49" charset="-122"/>
              </a:rPr>
              <a:t>50%</a:t>
            </a:r>
            <a:r>
              <a:rPr lang="zh-CN" altLang="en-US" sz="4000" dirty="0">
                <a:latin typeface="楷体" panose="02010609060101010101" pitchFamily="49" charset="-122"/>
                <a:ea typeface="楷体" panose="02010609060101010101" pitchFamily="49" charset="-122"/>
              </a:rPr>
              <a:t>）</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考核形式：闭卷考试</a:t>
            </a:r>
            <a:r>
              <a:rPr lang="en-US" altLang="zh-CN" sz="4000" dirty="0">
                <a:latin typeface="楷体" panose="02010609060101010101" pitchFamily="49" charset="-122"/>
                <a:ea typeface="楷体" panose="02010609060101010101" pitchFamily="49" charset="-122"/>
              </a:rPr>
              <a:t>+</a:t>
            </a:r>
            <a:r>
              <a:rPr lang="zh-CN" altLang="en-US" sz="4000" dirty="0">
                <a:latin typeface="楷体" panose="02010609060101010101" pitchFamily="49" charset="-122"/>
                <a:ea typeface="楷体" panose="02010609060101010101" pitchFamily="49" charset="-122"/>
              </a:rPr>
              <a:t>讲座（同时提供讲座视频）</a:t>
            </a:r>
            <a:endParaRPr lang="en-US" altLang="zh-CN" sz="4000" dirty="0">
              <a:latin typeface="楷体" panose="02010609060101010101" pitchFamily="49" charset="-122"/>
              <a:ea typeface="楷体" panose="02010609060101010101" pitchFamily="49" charset="-122"/>
            </a:endParaRPr>
          </a:p>
          <a:p>
            <a:pPr lvl="1"/>
            <a:r>
              <a:rPr lang="zh-CN" altLang="en-US" sz="4000" dirty="0">
                <a:latin typeface="楷体" panose="02010609060101010101" pitchFamily="49" charset="-122"/>
                <a:ea typeface="楷体" panose="02010609060101010101" pitchFamily="49" charset="-122"/>
              </a:rPr>
              <a:t>每周安排三位同学进行讲座，每人</a:t>
            </a:r>
            <a:r>
              <a:rPr lang="en-US" altLang="zh-CN" sz="4000" dirty="0">
                <a:latin typeface="楷体" panose="02010609060101010101" pitchFamily="49" charset="-122"/>
                <a:ea typeface="楷体" panose="02010609060101010101" pitchFamily="49" charset="-122"/>
              </a:rPr>
              <a:t>10</a:t>
            </a:r>
            <a:r>
              <a:rPr lang="zh-CN" altLang="en-US" sz="4000" dirty="0">
                <a:latin typeface="楷体" panose="02010609060101010101" pitchFamily="49" charset="-122"/>
                <a:ea typeface="楷体" panose="02010609060101010101" pitchFamily="49" charset="-122"/>
              </a:rPr>
              <a:t>到</a:t>
            </a:r>
            <a:r>
              <a:rPr lang="en-US" altLang="zh-CN" sz="4000" dirty="0">
                <a:latin typeface="楷体" panose="02010609060101010101" pitchFamily="49" charset="-122"/>
                <a:ea typeface="楷体" panose="02010609060101010101" pitchFamily="49" charset="-122"/>
              </a:rPr>
              <a:t>15</a:t>
            </a:r>
            <a:r>
              <a:rPr lang="zh-CN" altLang="en-US" sz="4000" dirty="0">
                <a:latin typeface="楷体" panose="02010609060101010101" pitchFamily="49" charset="-122"/>
                <a:ea typeface="楷体" panose="02010609060101010101" pitchFamily="49" charset="-122"/>
              </a:rPr>
              <a:t>分钟</a:t>
            </a:r>
            <a:endParaRPr lang="en-US" altLang="zh-CN" sz="4000" dirty="0">
              <a:latin typeface="楷体" panose="02010609060101010101" pitchFamily="49" charset="-122"/>
              <a:ea typeface="楷体" panose="02010609060101010101" pitchFamily="49" charset="-122"/>
            </a:endParaRPr>
          </a:p>
          <a:p>
            <a:pPr lvl="1" algn="ctr"/>
            <a:r>
              <a:rPr lang="zh-CN" altLang="en-US" sz="4000" dirty="0">
                <a:latin typeface="楷体" panose="02010609060101010101" pitchFamily="49" charset="-122"/>
                <a:ea typeface="楷体" panose="02010609060101010101" pitchFamily="49" charset="-122"/>
              </a:rPr>
              <a:t>教学相长，共同进步。</a:t>
            </a:r>
            <a:endParaRPr lang="en-US" altLang="zh-CN" sz="4000" dirty="0">
              <a:latin typeface="楷体" panose="02010609060101010101" pitchFamily="49" charset="-122"/>
              <a:ea typeface="楷体" panose="02010609060101010101" pitchFamily="49" charset="-122"/>
            </a:endParaRPr>
          </a:p>
          <a:p>
            <a:pPr algn="ctr"/>
            <a:r>
              <a:rPr lang="zh-CN" altLang="en-US" sz="4000" b="1" dirty="0">
                <a:latin typeface="楷体" panose="02010609060101010101" pitchFamily="49" charset="-122"/>
                <a:ea typeface="楷体" panose="02010609060101010101" pitchFamily="49" charset="-122"/>
              </a:rPr>
              <a:t>请多提宝贵意见！</a:t>
            </a:r>
            <a:endParaRPr lang="en-US" altLang="zh-CN" sz="4000" b="1" dirty="0">
              <a:latin typeface="楷体" panose="02010609060101010101" pitchFamily="49" charset="-122"/>
              <a:ea typeface="楷体" panose="02010609060101010101" pitchFamily="49" charset="-122"/>
            </a:endParaRPr>
          </a:p>
          <a:p>
            <a:pPr algn="ctr"/>
            <a:r>
              <a:rPr lang="en-US" altLang="zh-CN" sz="2800" dirty="0" err="1">
                <a:solidFill>
                  <a:srgbClr val="0000CC"/>
                </a:solidFill>
                <a:latin typeface="Times New Roman" panose="02020603050405020304" pitchFamily="18" charset="0"/>
                <a:ea typeface="楷体" panose="02010609060101010101" pitchFamily="49" charset="-122"/>
                <a:cs typeface="Times New Roman" panose="02020603050405020304" pitchFamily="18" charset="0"/>
              </a:rPr>
              <a:t>tcheng@suda.edu.cn</a:t>
            </a:r>
            <a:endParaRPr lang="en-US" altLang="zh-CN" sz="28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Slide Number Placeholder 1">
            <a:extLst>
              <a:ext uri="{FF2B5EF4-FFF2-40B4-BE49-F238E27FC236}">
                <a16:creationId xmlns:a16="http://schemas.microsoft.com/office/drawing/2014/main" id="{6B96E614-60FF-4C3A-95C1-420ACF2AB56C}"/>
              </a:ext>
            </a:extLst>
          </p:cNvPr>
          <p:cNvSpPr>
            <a:spLocks noGrp="1"/>
          </p:cNvSpPr>
          <p:nvPr>
            <p:ph type="sldNum" sz="quarter" idx="12"/>
          </p:nvPr>
        </p:nvSpPr>
        <p:spPr/>
        <p:txBody>
          <a:bodyPr/>
          <a:lstStyle/>
          <a:p>
            <a:fld id="{A1D55047-B113-4615-BE8C-6B97B5F01330}" type="slidenum">
              <a:rPr lang="zh-CN" altLang="en-US" smtClean="0"/>
              <a:t>3</a:t>
            </a:fld>
            <a:endParaRPr lang="zh-CN" altLang="en-US"/>
          </a:p>
        </p:txBody>
      </p:sp>
    </p:spTree>
    <p:extLst>
      <p:ext uri="{BB962C8B-B14F-4D97-AF65-F5344CB8AC3E}">
        <p14:creationId xmlns:p14="http://schemas.microsoft.com/office/powerpoint/2010/main" val="525602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2" name="Picture 1">
            <a:extLst>
              <a:ext uri="{FF2B5EF4-FFF2-40B4-BE49-F238E27FC236}">
                <a16:creationId xmlns:a16="http://schemas.microsoft.com/office/drawing/2014/main" id="{BF9523C7-56F7-4F50-9E92-383A8296EC62}"/>
              </a:ext>
            </a:extLst>
          </p:cNvPr>
          <p:cNvPicPr>
            <a:picLocks noChangeAspect="1"/>
          </p:cNvPicPr>
          <p:nvPr/>
        </p:nvPicPr>
        <p:blipFill>
          <a:blip r:embed="rId3"/>
          <a:stretch>
            <a:fillRect/>
          </a:stretch>
        </p:blipFill>
        <p:spPr>
          <a:xfrm>
            <a:off x="2162174" y="1111567"/>
            <a:ext cx="7867650" cy="5343525"/>
          </a:xfrm>
          <a:prstGeom prst="rect">
            <a:avLst/>
          </a:prstGeom>
        </p:spPr>
      </p:pic>
      <p:sp>
        <p:nvSpPr>
          <p:cNvPr id="3" name="Slide Number Placeholder 2">
            <a:extLst>
              <a:ext uri="{FF2B5EF4-FFF2-40B4-BE49-F238E27FC236}">
                <a16:creationId xmlns:a16="http://schemas.microsoft.com/office/drawing/2014/main" id="{74C38975-47CD-4DB6-8FA5-298983A34113}"/>
              </a:ext>
            </a:extLst>
          </p:cNvPr>
          <p:cNvSpPr>
            <a:spLocks noGrp="1"/>
          </p:cNvSpPr>
          <p:nvPr>
            <p:ph type="sldNum" sz="quarter" idx="12"/>
          </p:nvPr>
        </p:nvSpPr>
        <p:spPr/>
        <p:txBody>
          <a:bodyPr/>
          <a:lstStyle/>
          <a:p>
            <a:fld id="{A1D55047-B113-4615-BE8C-6B97B5F01330}" type="slidenum">
              <a:rPr lang="zh-CN" altLang="en-US" smtClean="0"/>
              <a:t>30</a:t>
            </a:fld>
            <a:endParaRPr lang="zh-CN" altLang="en-US"/>
          </a:p>
        </p:txBody>
      </p:sp>
    </p:spTree>
    <p:extLst>
      <p:ext uri="{BB962C8B-B14F-4D97-AF65-F5344CB8AC3E}">
        <p14:creationId xmlns:p14="http://schemas.microsoft.com/office/powerpoint/2010/main" val="2794333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a:extLst>
              <a:ext uri="{FF2B5EF4-FFF2-40B4-BE49-F238E27FC236}">
                <a16:creationId xmlns:a16="http://schemas.microsoft.com/office/drawing/2014/main" id="{431F24A6-8B0C-4C63-815A-67293A21FDA3}"/>
              </a:ext>
            </a:extLst>
          </p:cNvPr>
          <p:cNvPicPr>
            <a:picLocks noChangeAspect="1"/>
          </p:cNvPicPr>
          <p:nvPr/>
        </p:nvPicPr>
        <p:blipFill>
          <a:blip r:embed="rId3"/>
          <a:stretch>
            <a:fillRect/>
          </a:stretch>
        </p:blipFill>
        <p:spPr>
          <a:xfrm>
            <a:off x="2162174" y="991508"/>
            <a:ext cx="7867650" cy="5619750"/>
          </a:xfrm>
          <a:prstGeom prst="rect">
            <a:avLst/>
          </a:prstGeom>
        </p:spPr>
      </p:pic>
      <p:sp>
        <p:nvSpPr>
          <p:cNvPr id="5" name="Slide Number Placeholder 4">
            <a:extLst>
              <a:ext uri="{FF2B5EF4-FFF2-40B4-BE49-F238E27FC236}">
                <a16:creationId xmlns:a16="http://schemas.microsoft.com/office/drawing/2014/main" id="{A31A6AFD-64CC-4A13-82E4-4C5D287D3504}"/>
              </a:ext>
            </a:extLst>
          </p:cNvPr>
          <p:cNvSpPr>
            <a:spLocks noGrp="1"/>
          </p:cNvSpPr>
          <p:nvPr>
            <p:ph type="sldNum" sz="quarter" idx="12"/>
          </p:nvPr>
        </p:nvSpPr>
        <p:spPr/>
        <p:txBody>
          <a:bodyPr/>
          <a:lstStyle/>
          <a:p>
            <a:fld id="{A1D55047-B113-4615-BE8C-6B97B5F01330}" type="slidenum">
              <a:rPr lang="zh-CN" altLang="en-US" smtClean="0"/>
              <a:t>31</a:t>
            </a:fld>
            <a:endParaRPr lang="zh-CN" altLang="en-US"/>
          </a:p>
        </p:txBody>
      </p:sp>
    </p:spTree>
    <p:extLst>
      <p:ext uri="{BB962C8B-B14F-4D97-AF65-F5344CB8AC3E}">
        <p14:creationId xmlns:p14="http://schemas.microsoft.com/office/powerpoint/2010/main" val="2879598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F81D4CB7-3B19-45A3-B104-AA58CC1BFD83}"/>
              </a:ext>
            </a:extLst>
          </p:cNvPr>
          <p:cNvPicPr>
            <a:picLocks noChangeAspect="1"/>
          </p:cNvPicPr>
          <p:nvPr/>
        </p:nvPicPr>
        <p:blipFill rotWithShape="1">
          <a:blip r:embed="rId2">
            <a:extLst>
              <a:ext uri="{28A0092B-C50C-407E-A947-70E740481C1C}">
                <a14:useLocalDpi xmlns:a14="http://schemas.microsoft.com/office/drawing/2010/main" val="0"/>
              </a:ext>
            </a:extLst>
          </a:blip>
          <a:srcRect b="16744"/>
          <a:stretch/>
        </p:blipFill>
        <p:spPr>
          <a:xfrm>
            <a:off x="1535429" y="1040130"/>
            <a:ext cx="9121140" cy="5702046"/>
          </a:xfrm>
          <a:prstGeom prst="rect">
            <a:avLst/>
          </a:prstGeom>
        </p:spPr>
      </p:pic>
      <p:sp>
        <p:nvSpPr>
          <p:cNvPr id="5" name="Slide Number Placeholder 4">
            <a:extLst>
              <a:ext uri="{FF2B5EF4-FFF2-40B4-BE49-F238E27FC236}">
                <a16:creationId xmlns:a16="http://schemas.microsoft.com/office/drawing/2014/main" id="{FDE15D9E-F301-4BCA-B9AC-90CF0137A500}"/>
              </a:ext>
            </a:extLst>
          </p:cNvPr>
          <p:cNvSpPr>
            <a:spLocks noGrp="1"/>
          </p:cNvSpPr>
          <p:nvPr>
            <p:ph type="sldNum" sz="quarter" idx="12"/>
          </p:nvPr>
        </p:nvSpPr>
        <p:spPr/>
        <p:txBody>
          <a:bodyPr/>
          <a:lstStyle/>
          <a:p>
            <a:fld id="{A1D55047-B113-4615-BE8C-6B97B5F01330}" type="slidenum">
              <a:rPr lang="zh-CN" altLang="en-US" smtClean="0"/>
              <a:t>32</a:t>
            </a:fld>
            <a:endParaRPr lang="zh-CN" altLang="en-US"/>
          </a:p>
        </p:txBody>
      </p:sp>
    </p:spTree>
    <p:extLst>
      <p:ext uri="{BB962C8B-B14F-4D97-AF65-F5344CB8AC3E}">
        <p14:creationId xmlns:p14="http://schemas.microsoft.com/office/powerpoint/2010/main" val="285163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5" name="Picture 4" descr="A screenshot of a cell phone&#10;&#10;Description automatically generated">
            <a:extLst>
              <a:ext uri="{FF2B5EF4-FFF2-40B4-BE49-F238E27FC236}">
                <a16:creationId xmlns:a16="http://schemas.microsoft.com/office/drawing/2014/main" id="{1B1727F8-17AF-46B5-9AB3-40833EEF7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6" name="Slide Number Placeholder 5">
            <a:extLst>
              <a:ext uri="{FF2B5EF4-FFF2-40B4-BE49-F238E27FC236}">
                <a16:creationId xmlns:a16="http://schemas.microsoft.com/office/drawing/2014/main" id="{41AF00DE-7887-4436-92D8-E6244062B930}"/>
              </a:ext>
            </a:extLst>
          </p:cNvPr>
          <p:cNvSpPr>
            <a:spLocks noGrp="1"/>
          </p:cNvSpPr>
          <p:nvPr>
            <p:ph type="sldNum" sz="quarter" idx="12"/>
          </p:nvPr>
        </p:nvSpPr>
        <p:spPr/>
        <p:txBody>
          <a:bodyPr/>
          <a:lstStyle/>
          <a:p>
            <a:fld id="{A1D55047-B113-4615-BE8C-6B97B5F01330}" type="slidenum">
              <a:rPr lang="zh-CN" altLang="en-US" smtClean="0"/>
              <a:t>33</a:t>
            </a:fld>
            <a:endParaRPr lang="zh-CN" altLang="en-US"/>
          </a:p>
        </p:txBody>
      </p:sp>
    </p:spTree>
    <p:extLst>
      <p:ext uri="{BB962C8B-B14F-4D97-AF65-F5344CB8AC3E}">
        <p14:creationId xmlns:p14="http://schemas.microsoft.com/office/powerpoint/2010/main" val="2995390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close up of text on a white background&#10;&#10;Description automatically generated">
            <a:extLst>
              <a:ext uri="{FF2B5EF4-FFF2-40B4-BE49-F238E27FC236}">
                <a16:creationId xmlns:a16="http://schemas.microsoft.com/office/drawing/2014/main" id="{8C61D191-86E0-4726-BF3C-AD41C9B2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835FFDF8-2505-419B-9F5E-0DA7E0AAE29F}"/>
              </a:ext>
            </a:extLst>
          </p:cNvPr>
          <p:cNvSpPr>
            <a:spLocks noGrp="1"/>
          </p:cNvSpPr>
          <p:nvPr>
            <p:ph type="sldNum" sz="quarter" idx="12"/>
          </p:nvPr>
        </p:nvSpPr>
        <p:spPr/>
        <p:txBody>
          <a:bodyPr/>
          <a:lstStyle/>
          <a:p>
            <a:fld id="{A1D55047-B113-4615-BE8C-6B97B5F01330}" type="slidenum">
              <a:rPr lang="zh-CN" altLang="en-US" smtClean="0"/>
              <a:t>34</a:t>
            </a:fld>
            <a:endParaRPr lang="zh-CN" altLang="en-US"/>
          </a:p>
        </p:txBody>
      </p:sp>
    </p:spTree>
    <p:extLst>
      <p:ext uri="{BB962C8B-B14F-4D97-AF65-F5344CB8AC3E}">
        <p14:creationId xmlns:p14="http://schemas.microsoft.com/office/powerpoint/2010/main" val="1195850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3F286DD1-B5A6-4DC8-8828-9EA83EFE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C50EF7A6-3951-4A9D-B9D4-26A1150D8DB6}"/>
              </a:ext>
            </a:extLst>
          </p:cNvPr>
          <p:cNvSpPr>
            <a:spLocks noGrp="1"/>
          </p:cNvSpPr>
          <p:nvPr>
            <p:ph type="sldNum" sz="quarter" idx="12"/>
          </p:nvPr>
        </p:nvSpPr>
        <p:spPr/>
        <p:txBody>
          <a:bodyPr/>
          <a:lstStyle/>
          <a:p>
            <a:fld id="{A1D55047-B113-4615-BE8C-6B97B5F01330}" type="slidenum">
              <a:rPr lang="zh-CN" altLang="en-US" smtClean="0"/>
              <a:t>35</a:t>
            </a:fld>
            <a:endParaRPr lang="zh-CN" altLang="en-US"/>
          </a:p>
        </p:txBody>
      </p:sp>
    </p:spTree>
    <p:extLst>
      <p:ext uri="{BB962C8B-B14F-4D97-AF65-F5344CB8AC3E}">
        <p14:creationId xmlns:p14="http://schemas.microsoft.com/office/powerpoint/2010/main" val="1810118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DD3106C3-470B-4992-9541-DCEA956FE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AB8DA963-77C2-4CE2-BF92-88DB4C083DA8}"/>
              </a:ext>
            </a:extLst>
          </p:cNvPr>
          <p:cNvSpPr>
            <a:spLocks noGrp="1"/>
          </p:cNvSpPr>
          <p:nvPr>
            <p:ph type="sldNum" sz="quarter" idx="12"/>
          </p:nvPr>
        </p:nvSpPr>
        <p:spPr/>
        <p:txBody>
          <a:bodyPr/>
          <a:lstStyle/>
          <a:p>
            <a:fld id="{A1D55047-B113-4615-BE8C-6B97B5F01330}" type="slidenum">
              <a:rPr lang="zh-CN" altLang="en-US" smtClean="0"/>
              <a:t>36</a:t>
            </a:fld>
            <a:endParaRPr lang="zh-CN" altLang="en-US"/>
          </a:p>
        </p:txBody>
      </p:sp>
    </p:spTree>
    <p:extLst>
      <p:ext uri="{BB962C8B-B14F-4D97-AF65-F5344CB8AC3E}">
        <p14:creationId xmlns:p14="http://schemas.microsoft.com/office/powerpoint/2010/main" val="360234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C6E5BD59-4D38-4874-BBD4-473C29403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63C9759B-E8BA-4650-850D-EBC2B857BA72}"/>
              </a:ext>
            </a:extLst>
          </p:cNvPr>
          <p:cNvSpPr>
            <a:spLocks noGrp="1"/>
          </p:cNvSpPr>
          <p:nvPr>
            <p:ph type="sldNum" sz="quarter" idx="12"/>
          </p:nvPr>
        </p:nvSpPr>
        <p:spPr/>
        <p:txBody>
          <a:bodyPr/>
          <a:lstStyle/>
          <a:p>
            <a:fld id="{A1D55047-B113-4615-BE8C-6B97B5F01330}" type="slidenum">
              <a:rPr lang="zh-CN" altLang="en-US" smtClean="0"/>
              <a:t>37</a:t>
            </a:fld>
            <a:endParaRPr lang="zh-CN" altLang="en-US"/>
          </a:p>
        </p:txBody>
      </p:sp>
    </p:spTree>
    <p:extLst>
      <p:ext uri="{BB962C8B-B14F-4D97-AF65-F5344CB8AC3E}">
        <p14:creationId xmlns:p14="http://schemas.microsoft.com/office/powerpoint/2010/main" val="41962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19E49B2C-2214-452B-96DE-069EA8D50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898CD2FE-1D09-4C2C-B0CE-175934D517B6}"/>
              </a:ext>
            </a:extLst>
          </p:cNvPr>
          <p:cNvSpPr>
            <a:spLocks noGrp="1"/>
          </p:cNvSpPr>
          <p:nvPr>
            <p:ph type="sldNum" sz="quarter" idx="12"/>
          </p:nvPr>
        </p:nvSpPr>
        <p:spPr/>
        <p:txBody>
          <a:bodyPr/>
          <a:lstStyle/>
          <a:p>
            <a:fld id="{A1D55047-B113-4615-BE8C-6B97B5F01330}" type="slidenum">
              <a:rPr lang="zh-CN" altLang="en-US" smtClean="0"/>
              <a:t>38</a:t>
            </a:fld>
            <a:endParaRPr lang="zh-CN" altLang="en-US"/>
          </a:p>
        </p:txBody>
      </p:sp>
    </p:spTree>
    <p:extLst>
      <p:ext uri="{BB962C8B-B14F-4D97-AF65-F5344CB8AC3E}">
        <p14:creationId xmlns:p14="http://schemas.microsoft.com/office/powerpoint/2010/main" val="1171631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close up of text on a black background&#10;&#10;Description automatically generated">
            <a:extLst>
              <a:ext uri="{FF2B5EF4-FFF2-40B4-BE49-F238E27FC236}">
                <a16:creationId xmlns:a16="http://schemas.microsoft.com/office/drawing/2014/main" id="{FC0C9551-BAB0-49A6-B585-3D796894F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A1F736C8-9D84-4A22-8613-A7F89AAB4E8C}"/>
              </a:ext>
            </a:extLst>
          </p:cNvPr>
          <p:cNvSpPr>
            <a:spLocks noGrp="1"/>
          </p:cNvSpPr>
          <p:nvPr>
            <p:ph type="sldNum" sz="quarter" idx="12"/>
          </p:nvPr>
        </p:nvSpPr>
        <p:spPr/>
        <p:txBody>
          <a:bodyPr/>
          <a:lstStyle/>
          <a:p>
            <a:fld id="{A1D55047-B113-4615-BE8C-6B97B5F01330}" type="slidenum">
              <a:rPr lang="zh-CN" altLang="en-US" smtClean="0"/>
              <a:t>39</a:t>
            </a:fld>
            <a:endParaRPr lang="zh-CN" altLang="en-US"/>
          </a:p>
        </p:txBody>
      </p:sp>
    </p:spTree>
    <p:extLst>
      <p:ext uri="{BB962C8B-B14F-4D97-AF65-F5344CB8AC3E}">
        <p14:creationId xmlns:p14="http://schemas.microsoft.com/office/powerpoint/2010/main" val="34935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B1291B-B9AC-479A-A45B-709BD834CEB8}"/>
              </a:ext>
            </a:extLst>
          </p:cNvPr>
          <p:cNvSpPr txBox="1"/>
          <p:nvPr/>
        </p:nvSpPr>
        <p:spPr>
          <a:xfrm>
            <a:off x="308428" y="246742"/>
            <a:ext cx="11575143" cy="6186309"/>
          </a:xfrm>
          <a:prstGeom prst="rect">
            <a:avLst/>
          </a:prstGeom>
          <a:noFill/>
        </p:spPr>
        <p:txBody>
          <a:bodyPr wrap="square" rtlCol="0">
            <a:spAutoFit/>
          </a:bodyPr>
          <a:lstStyle/>
          <a:p>
            <a:pPr algn="ctr"/>
            <a:r>
              <a:rPr lang="zh-CN" altLang="en-US" sz="3600" b="1" dirty="0">
                <a:solidFill>
                  <a:srgbClr val="0000CC"/>
                </a:solidFill>
                <a:latin typeface="楷体" panose="02010609060101010101" pitchFamily="49" charset="-122"/>
                <a:ea typeface="楷体" panose="02010609060101010101" pitchFamily="49" charset="-122"/>
              </a:rPr>
              <a:t>教学内容（共十章）</a:t>
            </a:r>
            <a:endParaRPr lang="en-US" altLang="zh-CN" sz="3600" dirty="0">
              <a:latin typeface="楷体" panose="02010609060101010101" pitchFamily="49" charset="-122"/>
              <a:ea typeface="楷体" panose="02010609060101010101" pitchFamily="49" charset="-122"/>
            </a:endParaRPr>
          </a:p>
          <a:p>
            <a:r>
              <a:rPr lang="zh-CN" altLang="en-US" sz="3600" b="1" dirty="0">
                <a:latin typeface="楷体" panose="02010609060101010101" pitchFamily="49" charset="-122"/>
                <a:ea typeface="楷体" panose="02010609060101010101" pitchFamily="49" charset="-122"/>
              </a:rPr>
              <a:t>第一章</a:t>
            </a: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量子力学基础</a:t>
            </a:r>
            <a:endParaRPr lang="en-US" altLang="zh-CN" sz="3600" b="1" dirty="0">
              <a:latin typeface="楷体" panose="02010609060101010101" pitchFamily="49" charset="-122"/>
              <a:ea typeface="楷体" panose="02010609060101010101" pitchFamily="49" charset="-122"/>
            </a:endParaRPr>
          </a:p>
          <a:p>
            <a:r>
              <a:rPr lang="zh-CN" altLang="en-US" sz="3600" b="1" dirty="0">
                <a:latin typeface="楷体" panose="02010609060101010101" pitchFamily="49" charset="-122"/>
                <a:ea typeface="楷体" panose="02010609060101010101" pitchFamily="49" charset="-122"/>
              </a:rPr>
              <a:t>第二章</a:t>
            </a: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原子的结构和性质</a:t>
            </a:r>
            <a:endParaRPr lang="en-US" altLang="zh-CN" sz="3600" b="1" dirty="0">
              <a:latin typeface="楷体" panose="02010609060101010101" pitchFamily="49" charset="-122"/>
              <a:ea typeface="楷体" panose="02010609060101010101" pitchFamily="49" charset="-122"/>
            </a:endParaRPr>
          </a:p>
          <a:p>
            <a:r>
              <a:rPr lang="zh-CN" altLang="en-US" sz="3600" b="1" dirty="0">
                <a:latin typeface="楷体" panose="02010609060101010101" pitchFamily="49" charset="-122"/>
                <a:ea typeface="楷体" panose="02010609060101010101" pitchFamily="49" charset="-122"/>
              </a:rPr>
              <a:t>第三章</a:t>
            </a: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双原子分子的结构和性质</a:t>
            </a:r>
            <a:endParaRPr lang="en-US" altLang="zh-CN" sz="3600" b="1" dirty="0">
              <a:latin typeface="楷体" panose="02010609060101010101" pitchFamily="49" charset="-122"/>
              <a:ea typeface="楷体" panose="02010609060101010101" pitchFamily="49" charset="-122"/>
            </a:endParaRPr>
          </a:p>
          <a:p>
            <a:r>
              <a:rPr lang="zh-CN" altLang="en-US" sz="3600" dirty="0">
                <a:latin typeface="楷体" panose="02010609060101010101" pitchFamily="49" charset="-122"/>
                <a:ea typeface="楷体" panose="02010609060101010101" pitchFamily="49" charset="-122"/>
              </a:rPr>
              <a:t>第四章</a:t>
            </a:r>
            <a:r>
              <a:rPr lang="en-US" altLang="zh-CN" sz="3600" dirty="0">
                <a:latin typeface="楷体" panose="02010609060101010101" pitchFamily="49" charset="-122"/>
                <a:ea typeface="楷体" panose="02010609060101010101" pitchFamily="49" charset="-122"/>
              </a:rPr>
              <a:t>	</a:t>
            </a:r>
            <a:r>
              <a:rPr lang="zh-CN" altLang="en-US" sz="3600" dirty="0">
                <a:latin typeface="楷体" panose="02010609060101010101" pitchFamily="49" charset="-122"/>
                <a:ea typeface="楷体" panose="02010609060101010101" pitchFamily="49" charset="-122"/>
              </a:rPr>
              <a:t>分子的对称性</a:t>
            </a:r>
            <a:endParaRPr lang="en-US" altLang="zh-CN" sz="3600" dirty="0">
              <a:latin typeface="楷体" panose="02010609060101010101" pitchFamily="49" charset="-122"/>
              <a:ea typeface="楷体" panose="02010609060101010101" pitchFamily="49" charset="-122"/>
            </a:endParaRPr>
          </a:p>
          <a:p>
            <a:r>
              <a:rPr lang="zh-CN" altLang="en-US" sz="3600" b="1" dirty="0">
                <a:latin typeface="楷体" panose="02010609060101010101" pitchFamily="49" charset="-122"/>
                <a:ea typeface="楷体" panose="02010609060101010101" pitchFamily="49" charset="-122"/>
              </a:rPr>
              <a:t>第五章</a:t>
            </a: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多原子分子的结构和性质</a:t>
            </a:r>
            <a:endParaRPr lang="en-US" altLang="zh-CN" sz="3600" b="1" dirty="0">
              <a:latin typeface="楷体" panose="02010609060101010101" pitchFamily="49" charset="-122"/>
              <a:ea typeface="楷体" panose="02010609060101010101" pitchFamily="49" charset="-122"/>
            </a:endParaRPr>
          </a:p>
          <a:p>
            <a:r>
              <a:rPr lang="zh-CN" altLang="en-US" sz="3600" dirty="0">
                <a:latin typeface="楷体" panose="02010609060101010101" pitchFamily="49" charset="-122"/>
                <a:ea typeface="楷体" panose="02010609060101010101" pitchFamily="49" charset="-122"/>
              </a:rPr>
              <a:t>第六章</a:t>
            </a:r>
            <a:r>
              <a:rPr lang="en-US" altLang="zh-CN" sz="3600" dirty="0">
                <a:latin typeface="楷体" panose="02010609060101010101" pitchFamily="49" charset="-122"/>
                <a:ea typeface="楷体" panose="02010609060101010101" pitchFamily="49" charset="-122"/>
              </a:rPr>
              <a:t>	</a:t>
            </a:r>
            <a:r>
              <a:rPr lang="zh-CN" altLang="en-US" sz="3600" dirty="0">
                <a:latin typeface="楷体" panose="02010609060101010101" pitchFamily="49" charset="-122"/>
                <a:ea typeface="楷体" panose="02010609060101010101" pitchFamily="49" charset="-122"/>
              </a:rPr>
              <a:t>配位化合物的结构和性质</a:t>
            </a:r>
            <a:endParaRPr lang="en-US" altLang="zh-CN" sz="3600" dirty="0">
              <a:latin typeface="楷体" panose="02010609060101010101" pitchFamily="49" charset="-122"/>
              <a:ea typeface="楷体" panose="02010609060101010101" pitchFamily="49" charset="-122"/>
            </a:endParaRPr>
          </a:p>
          <a:p>
            <a:r>
              <a:rPr lang="zh-CN" altLang="en-US" sz="3600" dirty="0">
                <a:latin typeface="楷体" panose="02010609060101010101" pitchFamily="49" charset="-122"/>
                <a:ea typeface="楷体" panose="02010609060101010101" pitchFamily="49" charset="-122"/>
              </a:rPr>
              <a:t>第八章</a:t>
            </a:r>
            <a:r>
              <a:rPr lang="en-US" altLang="zh-CN" sz="3600" dirty="0">
                <a:latin typeface="楷体" panose="02010609060101010101" pitchFamily="49" charset="-122"/>
                <a:ea typeface="楷体" panose="02010609060101010101" pitchFamily="49" charset="-122"/>
              </a:rPr>
              <a:t>	</a:t>
            </a:r>
            <a:r>
              <a:rPr lang="zh-CN" altLang="en-US" sz="3600" dirty="0">
                <a:latin typeface="楷体" panose="02010609060101010101" pitchFamily="49" charset="-122"/>
                <a:ea typeface="楷体" panose="02010609060101010101" pitchFamily="49" charset="-122"/>
              </a:rPr>
              <a:t>金属的结构和性质</a:t>
            </a:r>
            <a:endParaRPr lang="en-US" altLang="zh-CN" sz="3600" dirty="0">
              <a:latin typeface="楷体" panose="02010609060101010101" pitchFamily="49" charset="-122"/>
              <a:ea typeface="楷体" panose="02010609060101010101" pitchFamily="49" charset="-122"/>
            </a:endParaRPr>
          </a:p>
          <a:p>
            <a:r>
              <a:rPr lang="zh-CN" altLang="en-US" sz="3600" dirty="0">
                <a:solidFill>
                  <a:srgbClr val="FF0000"/>
                </a:solidFill>
                <a:latin typeface="楷体" panose="02010609060101010101" pitchFamily="49" charset="-122"/>
                <a:ea typeface="楷体" panose="02010609060101010101" pitchFamily="49" charset="-122"/>
              </a:rPr>
              <a:t>第七章</a:t>
            </a:r>
            <a:r>
              <a:rPr lang="en-US" altLang="zh-CN" sz="3600" dirty="0">
                <a:solidFill>
                  <a:srgbClr val="FF0000"/>
                </a:solidFill>
                <a:latin typeface="楷体" panose="02010609060101010101" pitchFamily="49" charset="-122"/>
                <a:ea typeface="楷体" panose="02010609060101010101" pitchFamily="49" charset="-122"/>
              </a:rPr>
              <a:t>	</a:t>
            </a:r>
            <a:r>
              <a:rPr lang="zh-CN" altLang="en-US" sz="3600" dirty="0">
                <a:solidFill>
                  <a:srgbClr val="FF0000"/>
                </a:solidFill>
                <a:latin typeface="楷体" panose="02010609060101010101" pitchFamily="49" charset="-122"/>
                <a:ea typeface="楷体" panose="02010609060101010101" pitchFamily="49" charset="-122"/>
              </a:rPr>
              <a:t>晶体的点阵结构和晶体的性质</a:t>
            </a:r>
            <a:endParaRPr lang="en-US" altLang="zh-CN" sz="3600" dirty="0">
              <a:solidFill>
                <a:srgbClr val="FF0000"/>
              </a:solidFill>
              <a:latin typeface="楷体" panose="02010609060101010101" pitchFamily="49" charset="-122"/>
              <a:ea typeface="楷体" panose="02010609060101010101" pitchFamily="49" charset="-122"/>
            </a:endParaRPr>
          </a:p>
          <a:p>
            <a:r>
              <a:rPr lang="zh-CN" altLang="en-US" sz="3600" dirty="0">
                <a:solidFill>
                  <a:srgbClr val="FF0000"/>
                </a:solidFill>
                <a:latin typeface="楷体" panose="02010609060101010101" pitchFamily="49" charset="-122"/>
                <a:ea typeface="楷体" panose="02010609060101010101" pitchFamily="49" charset="-122"/>
              </a:rPr>
              <a:t>第九章</a:t>
            </a:r>
            <a:r>
              <a:rPr lang="en-US" altLang="zh-CN" sz="3600" dirty="0">
                <a:solidFill>
                  <a:srgbClr val="FF0000"/>
                </a:solidFill>
                <a:latin typeface="楷体" panose="02010609060101010101" pitchFamily="49" charset="-122"/>
                <a:ea typeface="楷体" panose="02010609060101010101" pitchFamily="49" charset="-122"/>
              </a:rPr>
              <a:t>	</a:t>
            </a:r>
            <a:r>
              <a:rPr lang="zh-CN" altLang="en-US" sz="3600" dirty="0">
                <a:solidFill>
                  <a:srgbClr val="FF0000"/>
                </a:solidFill>
                <a:latin typeface="楷体" panose="02010609060101010101" pitchFamily="49" charset="-122"/>
                <a:ea typeface="楷体" panose="02010609060101010101" pitchFamily="49" charset="-122"/>
              </a:rPr>
              <a:t>离子化合物的结构化学</a:t>
            </a:r>
            <a:endParaRPr lang="en-US" altLang="zh-CN" sz="3600" dirty="0">
              <a:solidFill>
                <a:srgbClr val="FF0000"/>
              </a:solidFill>
              <a:latin typeface="楷体" panose="02010609060101010101" pitchFamily="49" charset="-122"/>
              <a:ea typeface="楷体" panose="02010609060101010101" pitchFamily="49" charset="-122"/>
            </a:endParaRPr>
          </a:p>
          <a:p>
            <a:r>
              <a:rPr lang="zh-CN" altLang="en-US" sz="3600" dirty="0">
                <a:solidFill>
                  <a:srgbClr val="FF0000"/>
                </a:solidFill>
                <a:latin typeface="楷体" panose="02010609060101010101" pitchFamily="49" charset="-122"/>
                <a:ea typeface="楷体" panose="02010609060101010101" pitchFamily="49" charset="-122"/>
              </a:rPr>
              <a:t>第十章</a:t>
            </a:r>
            <a:r>
              <a:rPr lang="en-US" altLang="zh-CN" sz="3600" dirty="0">
                <a:solidFill>
                  <a:srgbClr val="FF0000"/>
                </a:solidFill>
                <a:latin typeface="楷体" panose="02010609060101010101" pitchFamily="49" charset="-122"/>
                <a:ea typeface="楷体" panose="02010609060101010101" pitchFamily="49" charset="-122"/>
              </a:rPr>
              <a:t>	</a:t>
            </a:r>
            <a:r>
              <a:rPr lang="zh-CN" altLang="en-US" sz="3600" dirty="0">
                <a:solidFill>
                  <a:srgbClr val="FF0000"/>
                </a:solidFill>
                <a:latin typeface="楷体" panose="02010609060101010101" pitchFamily="49" charset="-122"/>
                <a:ea typeface="楷体" panose="02010609060101010101" pitchFamily="49" charset="-122"/>
              </a:rPr>
              <a:t>非金属元素的结构化学</a:t>
            </a:r>
            <a:endParaRPr lang="en-US" altLang="zh-CN" sz="3600" dirty="0">
              <a:solidFill>
                <a:srgbClr val="FF0000"/>
              </a:solidFill>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F1EFBC4F-4DB7-434F-96F4-688B2AA0043D}"/>
              </a:ext>
            </a:extLst>
          </p:cNvPr>
          <p:cNvSpPr>
            <a:spLocks noGrp="1"/>
          </p:cNvSpPr>
          <p:nvPr>
            <p:ph type="sldNum" sz="quarter" idx="12"/>
          </p:nvPr>
        </p:nvSpPr>
        <p:spPr/>
        <p:txBody>
          <a:bodyPr/>
          <a:lstStyle/>
          <a:p>
            <a:fld id="{A1D55047-B113-4615-BE8C-6B97B5F01330}" type="slidenum">
              <a:rPr lang="zh-CN" altLang="en-US" smtClean="0"/>
              <a:t>4</a:t>
            </a:fld>
            <a:endParaRPr lang="zh-CN" altLang="en-US"/>
          </a:p>
        </p:txBody>
      </p:sp>
    </p:spTree>
    <p:extLst>
      <p:ext uri="{BB962C8B-B14F-4D97-AF65-F5344CB8AC3E}">
        <p14:creationId xmlns:p14="http://schemas.microsoft.com/office/powerpoint/2010/main" val="3252039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close up of text on a black background&#10;&#10;Description automatically generated">
            <a:extLst>
              <a:ext uri="{FF2B5EF4-FFF2-40B4-BE49-F238E27FC236}">
                <a16:creationId xmlns:a16="http://schemas.microsoft.com/office/drawing/2014/main" id="{FC0C9551-BAB0-49A6-B585-3D796894F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pic>
        <p:nvPicPr>
          <p:cNvPr id="5" name="Picture 4" descr="A picture containing bird&#10;&#10;Description automatically generated">
            <a:extLst>
              <a:ext uri="{FF2B5EF4-FFF2-40B4-BE49-F238E27FC236}">
                <a16:creationId xmlns:a16="http://schemas.microsoft.com/office/drawing/2014/main" id="{35491733-91A6-422C-BE09-105102FBF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6" name="Slide Number Placeholder 5">
            <a:extLst>
              <a:ext uri="{FF2B5EF4-FFF2-40B4-BE49-F238E27FC236}">
                <a16:creationId xmlns:a16="http://schemas.microsoft.com/office/drawing/2014/main" id="{3BFCD84A-9B27-4D0A-9EF6-BC427A4EC5A9}"/>
              </a:ext>
            </a:extLst>
          </p:cNvPr>
          <p:cNvSpPr>
            <a:spLocks noGrp="1"/>
          </p:cNvSpPr>
          <p:nvPr>
            <p:ph type="sldNum" sz="quarter" idx="12"/>
          </p:nvPr>
        </p:nvSpPr>
        <p:spPr/>
        <p:txBody>
          <a:bodyPr/>
          <a:lstStyle/>
          <a:p>
            <a:fld id="{A1D55047-B113-4615-BE8C-6B97B5F01330}" type="slidenum">
              <a:rPr lang="zh-CN" altLang="en-US" smtClean="0"/>
              <a:t>40</a:t>
            </a:fld>
            <a:endParaRPr lang="zh-CN" altLang="en-US"/>
          </a:p>
        </p:txBody>
      </p:sp>
    </p:spTree>
    <p:extLst>
      <p:ext uri="{BB962C8B-B14F-4D97-AF65-F5344CB8AC3E}">
        <p14:creationId xmlns:p14="http://schemas.microsoft.com/office/powerpoint/2010/main" val="2220244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6" name="Picture 5" descr="A screenshot of a cell phone&#10;&#10;Description automatically generated">
            <a:extLst>
              <a:ext uri="{FF2B5EF4-FFF2-40B4-BE49-F238E27FC236}">
                <a16:creationId xmlns:a16="http://schemas.microsoft.com/office/drawing/2014/main" id="{4B889E68-4E33-4FEA-B3C9-1A41777BC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7" name="Slide Number Placeholder 6">
            <a:extLst>
              <a:ext uri="{FF2B5EF4-FFF2-40B4-BE49-F238E27FC236}">
                <a16:creationId xmlns:a16="http://schemas.microsoft.com/office/drawing/2014/main" id="{08C2A5FA-E4DB-4C22-8C2F-036888C8A7DD}"/>
              </a:ext>
            </a:extLst>
          </p:cNvPr>
          <p:cNvSpPr>
            <a:spLocks noGrp="1"/>
          </p:cNvSpPr>
          <p:nvPr>
            <p:ph type="sldNum" sz="quarter" idx="12"/>
          </p:nvPr>
        </p:nvSpPr>
        <p:spPr/>
        <p:txBody>
          <a:bodyPr/>
          <a:lstStyle/>
          <a:p>
            <a:fld id="{A1D55047-B113-4615-BE8C-6B97B5F01330}" type="slidenum">
              <a:rPr lang="zh-CN" altLang="en-US" smtClean="0"/>
              <a:t>41</a:t>
            </a:fld>
            <a:endParaRPr lang="zh-CN" altLang="en-US"/>
          </a:p>
        </p:txBody>
      </p:sp>
    </p:spTree>
    <p:extLst>
      <p:ext uri="{BB962C8B-B14F-4D97-AF65-F5344CB8AC3E}">
        <p14:creationId xmlns:p14="http://schemas.microsoft.com/office/powerpoint/2010/main" val="883593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C8FAEDBA-4676-4921-8A62-E4BBA3D35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63C0FB1A-66C9-4057-88B8-180A46760FF1}"/>
              </a:ext>
            </a:extLst>
          </p:cNvPr>
          <p:cNvSpPr>
            <a:spLocks noGrp="1"/>
          </p:cNvSpPr>
          <p:nvPr>
            <p:ph type="sldNum" sz="quarter" idx="12"/>
          </p:nvPr>
        </p:nvSpPr>
        <p:spPr/>
        <p:txBody>
          <a:bodyPr/>
          <a:lstStyle/>
          <a:p>
            <a:fld id="{A1D55047-B113-4615-BE8C-6B97B5F01330}" type="slidenum">
              <a:rPr lang="zh-CN" altLang="en-US" smtClean="0"/>
              <a:t>42</a:t>
            </a:fld>
            <a:endParaRPr lang="zh-CN" altLang="en-US"/>
          </a:p>
        </p:txBody>
      </p:sp>
    </p:spTree>
    <p:extLst>
      <p:ext uri="{BB962C8B-B14F-4D97-AF65-F5344CB8AC3E}">
        <p14:creationId xmlns:p14="http://schemas.microsoft.com/office/powerpoint/2010/main" val="1924517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17504602-6F90-48E1-AFBF-E14D18DB1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F100F9CC-0FBF-4E00-90FB-AB7612008B52}"/>
              </a:ext>
            </a:extLst>
          </p:cNvPr>
          <p:cNvSpPr>
            <a:spLocks noGrp="1"/>
          </p:cNvSpPr>
          <p:nvPr>
            <p:ph type="sldNum" sz="quarter" idx="12"/>
          </p:nvPr>
        </p:nvSpPr>
        <p:spPr/>
        <p:txBody>
          <a:bodyPr/>
          <a:lstStyle/>
          <a:p>
            <a:fld id="{A1D55047-B113-4615-BE8C-6B97B5F01330}" type="slidenum">
              <a:rPr lang="zh-CN" altLang="en-US" smtClean="0"/>
              <a:t>43</a:t>
            </a:fld>
            <a:endParaRPr lang="zh-CN" altLang="en-US"/>
          </a:p>
        </p:txBody>
      </p:sp>
    </p:spTree>
    <p:extLst>
      <p:ext uri="{BB962C8B-B14F-4D97-AF65-F5344CB8AC3E}">
        <p14:creationId xmlns:p14="http://schemas.microsoft.com/office/powerpoint/2010/main" val="1732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61C72462-512C-4881-B4B4-88CC98B54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50B96A79-893B-4E4F-A9BE-1E8E2C99E194}"/>
              </a:ext>
            </a:extLst>
          </p:cNvPr>
          <p:cNvSpPr>
            <a:spLocks noGrp="1"/>
          </p:cNvSpPr>
          <p:nvPr>
            <p:ph type="sldNum" sz="quarter" idx="12"/>
          </p:nvPr>
        </p:nvSpPr>
        <p:spPr/>
        <p:txBody>
          <a:bodyPr/>
          <a:lstStyle/>
          <a:p>
            <a:fld id="{A1D55047-B113-4615-BE8C-6B97B5F01330}" type="slidenum">
              <a:rPr lang="zh-CN" altLang="en-US" smtClean="0"/>
              <a:t>44</a:t>
            </a:fld>
            <a:endParaRPr lang="zh-CN" altLang="en-US"/>
          </a:p>
        </p:txBody>
      </p:sp>
    </p:spTree>
    <p:extLst>
      <p:ext uri="{BB962C8B-B14F-4D97-AF65-F5344CB8AC3E}">
        <p14:creationId xmlns:p14="http://schemas.microsoft.com/office/powerpoint/2010/main" val="27123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707886"/>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量子力学的基本假设</a:t>
            </a:r>
          </a:p>
        </p:txBody>
      </p:sp>
      <p:pic>
        <p:nvPicPr>
          <p:cNvPr id="3" name="Picture 2" descr="A screenshot of a cell phone&#10;&#10;Description automatically generated">
            <a:extLst>
              <a:ext uri="{FF2B5EF4-FFF2-40B4-BE49-F238E27FC236}">
                <a16:creationId xmlns:a16="http://schemas.microsoft.com/office/drawing/2014/main" id="{7408B69D-7401-4D29-950D-5E1B7EC12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E396A93F-91D2-4378-B820-AE939D7AC750}"/>
              </a:ext>
            </a:extLst>
          </p:cNvPr>
          <p:cNvSpPr>
            <a:spLocks noGrp="1"/>
          </p:cNvSpPr>
          <p:nvPr>
            <p:ph type="sldNum" sz="quarter" idx="12"/>
          </p:nvPr>
        </p:nvSpPr>
        <p:spPr/>
        <p:txBody>
          <a:bodyPr/>
          <a:lstStyle/>
          <a:p>
            <a:fld id="{A1D55047-B113-4615-BE8C-6B97B5F01330}" type="slidenum">
              <a:rPr lang="zh-CN" altLang="en-US" smtClean="0"/>
              <a:t>45</a:t>
            </a:fld>
            <a:endParaRPr lang="zh-CN" altLang="en-US"/>
          </a:p>
        </p:txBody>
      </p:sp>
    </p:spTree>
    <p:extLst>
      <p:ext uri="{BB962C8B-B14F-4D97-AF65-F5344CB8AC3E}">
        <p14:creationId xmlns:p14="http://schemas.microsoft.com/office/powerpoint/2010/main" val="85287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940A935D-0DB8-45B7-B285-0BE749102D20}"/>
              </a:ext>
            </a:extLst>
          </p:cNvPr>
          <p:cNvPicPr>
            <a:picLocks noChangeAspect="1"/>
          </p:cNvPicPr>
          <p:nvPr/>
        </p:nvPicPr>
        <p:blipFill rotWithShape="1">
          <a:blip r:embed="rId2">
            <a:extLst>
              <a:ext uri="{28A0092B-C50C-407E-A947-70E740481C1C}">
                <a14:useLocalDpi xmlns:a14="http://schemas.microsoft.com/office/drawing/2010/main" val="0"/>
              </a:ext>
            </a:extLst>
          </a:blip>
          <a:srcRect t="16121"/>
          <a:stretch/>
        </p:blipFill>
        <p:spPr>
          <a:xfrm>
            <a:off x="1535430" y="1108710"/>
            <a:ext cx="9121140" cy="5744718"/>
          </a:xfrm>
          <a:prstGeom prst="rect">
            <a:avLst/>
          </a:prstGeom>
        </p:spPr>
      </p:pic>
      <p:sp>
        <p:nvSpPr>
          <p:cNvPr id="5" name="Slide Number Placeholder 4">
            <a:extLst>
              <a:ext uri="{FF2B5EF4-FFF2-40B4-BE49-F238E27FC236}">
                <a16:creationId xmlns:a16="http://schemas.microsoft.com/office/drawing/2014/main" id="{8EBB4059-AF73-46C6-89DD-0BB6F83BDAF7}"/>
              </a:ext>
            </a:extLst>
          </p:cNvPr>
          <p:cNvSpPr>
            <a:spLocks noGrp="1"/>
          </p:cNvSpPr>
          <p:nvPr>
            <p:ph type="sldNum" sz="quarter" idx="12"/>
          </p:nvPr>
        </p:nvSpPr>
        <p:spPr/>
        <p:txBody>
          <a:bodyPr/>
          <a:lstStyle/>
          <a:p>
            <a:fld id="{A1D55047-B113-4615-BE8C-6B97B5F01330}" type="slidenum">
              <a:rPr lang="zh-CN" altLang="en-US" smtClean="0"/>
              <a:t>46</a:t>
            </a:fld>
            <a:endParaRPr lang="zh-CN" altLang="en-US"/>
          </a:p>
        </p:txBody>
      </p:sp>
    </p:spTree>
    <p:extLst>
      <p:ext uri="{BB962C8B-B14F-4D97-AF65-F5344CB8AC3E}">
        <p14:creationId xmlns:p14="http://schemas.microsoft.com/office/powerpoint/2010/main" val="180461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5" name="Picture 4" descr="A screenshot of a cell phone&#10;&#10;Description automatically generated">
            <a:extLst>
              <a:ext uri="{FF2B5EF4-FFF2-40B4-BE49-F238E27FC236}">
                <a16:creationId xmlns:a16="http://schemas.microsoft.com/office/drawing/2014/main" id="{7D5AAA21-D9B7-4B18-9FB0-E4BEB512C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6" name="Slide Number Placeholder 5">
            <a:extLst>
              <a:ext uri="{FF2B5EF4-FFF2-40B4-BE49-F238E27FC236}">
                <a16:creationId xmlns:a16="http://schemas.microsoft.com/office/drawing/2014/main" id="{8BA023DA-F5F2-4EB6-8944-312E9670B78C}"/>
              </a:ext>
            </a:extLst>
          </p:cNvPr>
          <p:cNvSpPr>
            <a:spLocks noGrp="1"/>
          </p:cNvSpPr>
          <p:nvPr>
            <p:ph type="sldNum" sz="quarter" idx="12"/>
          </p:nvPr>
        </p:nvSpPr>
        <p:spPr/>
        <p:txBody>
          <a:bodyPr/>
          <a:lstStyle/>
          <a:p>
            <a:fld id="{A1D55047-B113-4615-BE8C-6B97B5F01330}" type="slidenum">
              <a:rPr lang="zh-CN" altLang="en-US" smtClean="0"/>
              <a:t>47</a:t>
            </a:fld>
            <a:endParaRPr lang="zh-CN" altLang="en-US"/>
          </a:p>
        </p:txBody>
      </p:sp>
    </p:spTree>
    <p:extLst>
      <p:ext uri="{BB962C8B-B14F-4D97-AF65-F5344CB8AC3E}">
        <p14:creationId xmlns:p14="http://schemas.microsoft.com/office/powerpoint/2010/main" val="313991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01BE02D7-8413-4C33-BDD0-6AD33930E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32484B90-AB69-4812-B9F0-0E8C84ADDB01}"/>
              </a:ext>
            </a:extLst>
          </p:cNvPr>
          <p:cNvSpPr>
            <a:spLocks noGrp="1"/>
          </p:cNvSpPr>
          <p:nvPr>
            <p:ph type="sldNum" sz="quarter" idx="12"/>
          </p:nvPr>
        </p:nvSpPr>
        <p:spPr/>
        <p:txBody>
          <a:bodyPr/>
          <a:lstStyle/>
          <a:p>
            <a:fld id="{A1D55047-B113-4615-BE8C-6B97B5F01330}" type="slidenum">
              <a:rPr lang="zh-CN" altLang="en-US" smtClean="0"/>
              <a:t>48</a:t>
            </a:fld>
            <a:endParaRPr lang="zh-CN" altLang="en-US"/>
          </a:p>
        </p:txBody>
      </p:sp>
    </p:spTree>
    <p:extLst>
      <p:ext uri="{BB962C8B-B14F-4D97-AF65-F5344CB8AC3E}">
        <p14:creationId xmlns:p14="http://schemas.microsoft.com/office/powerpoint/2010/main" val="2153768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E3DB8199-3DE6-497A-A7ED-5EC8BE5FC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95CD3E35-7884-4260-A43D-D86D70215134}"/>
              </a:ext>
            </a:extLst>
          </p:cNvPr>
          <p:cNvSpPr>
            <a:spLocks noGrp="1"/>
          </p:cNvSpPr>
          <p:nvPr>
            <p:ph type="sldNum" sz="quarter" idx="12"/>
          </p:nvPr>
        </p:nvSpPr>
        <p:spPr/>
        <p:txBody>
          <a:bodyPr/>
          <a:lstStyle/>
          <a:p>
            <a:fld id="{A1D55047-B113-4615-BE8C-6B97B5F01330}" type="slidenum">
              <a:rPr lang="zh-CN" altLang="en-US" smtClean="0"/>
              <a:t>49</a:t>
            </a:fld>
            <a:endParaRPr lang="zh-CN" altLang="en-US"/>
          </a:p>
        </p:txBody>
      </p:sp>
    </p:spTree>
    <p:extLst>
      <p:ext uri="{BB962C8B-B14F-4D97-AF65-F5344CB8AC3E}">
        <p14:creationId xmlns:p14="http://schemas.microsoft.com/office/powerpoint/2010/main" val="283643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D84D260-DB5C-48FE-B8C0-978666D05FB1}"/>
              </a:ext>
            </a:extLst>
          </p:cNvPr>
          <p:cNvSpPr txBox="1"/>
          <p:nvPr/>
        </p:nvSpPr>
        <p:spPr>
          <a:xfrm>
            <a:off x="308428" y="246742"/>
            <a:ext cx="11575143" cy="5016758"/>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第一章</a:t>
            </a:r>
            <a:r>
              <a:rPr lang="en-US" altLang="zh-CN" sz="4000" b="1" dirty="0">
                <a:solidFill>
                  <a:srgbClr val="0000CC"/>
                </a:solidFill>
                <a:latin typeface="楷体" panose="02010609060101010101" pitchFamily="49" charset="-122"/>
                <a:ea typeface="楷体" panose="02010609060101010101" pitchFamily="49" charset="-122"/>
              </a:rPr>
              <a:t>	</a:t>
            </a:r>
            <a:r>
              <a:rPr lang="zh-CN" altLang="en-US" sz="4000" b="1" dirty="0">
                <a:solidFill>
                  <a:srgbClr val="0000CC"/>
                </a:solidFill>
                <a:latin typeface="楷体" panose="02010609060101010101" pitchFamily="49" charset="-122"/>
                <a:ea typeface="楷体" panose="02010609060101010101" pitchFamily="49" charset="-122"/>
              </a:rPr>
              <a:t>量子化学基础</a:t>
            </a:r>
            <a:endParaRPr lang="en-US" altLang="zh-CN" sz="4000" b="1" dirty="0">
              <a:solidFill>
                <a:srgbClr val="0000CC"/>
              </a:solidFill>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无机化学</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有机化学</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分析化学</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高分子化学</a:t>
            </a:r>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物理化学</a:t>
            </a:r>
            <a:endParaRPr lang="en-US" altLang="zh-CN" sz="4000" dirty="0">
              <a:latin typeface="楷体" panose="02010609060101010101" pitchFamily="49" charset="-122"/>
              <a:ea typeface="楷体" panose="02010609060101010101" pitchFamily="49" charset="-122"/>
            </a:endParaRPr>
          </a:p>
          <a:p>
            <a:pPr marL="1028700" lvl="1"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理论与计算化学</a:t>
            </a:r>
            <a:endParaRPr lang="en-US" altLang="zh-CN" sz="4000" dirty="0">
              <a:latin typeface="楷体" panose="02010609060101010101" pitchFamily="49" charset="-122"/>
              <a:ea typeface="楷体" panose="02010609060101010101" pitchFamily="49" charset="-122"/>
            </a:endParaRPr>
          </a:p>
          <a:p>
            <a:pPr marL="1485900" lvl="2"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量子化学</a:t>
            </a:r>
            <a:endParaRPr lang="en-US" altLang="zh-CN" sz="4000"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4D8D0C0F-652F-4058-9D00-5AFA6C42E161}"/>
              </a:ext>
            </a:extLst>
          </p:cNvPr>
          <p:cNvSpPr>
            <a:spLocks noGrp="1"/>
          </p:cNvSpPr>
          <p:nvPr>
            <p:ph type="sldNum" sz="quarter" idx="12"/>
          </p:nvPr>
        </p:nvSpPr>
        <p:spPr/>
        <p:txBody>
          <a:bodyPr/>
          <a:lstStyle/>
          <a:p>
            <a:fld id="{A1D55047-B113-4615-BE8C-6B97B5F01330}" type="slidenum">
              <a:rPr lang="zh-CN" altLang="en-US" smtClean="0"/>
              <a:t>5</a:t>
            </a:fld>
            <a:endParaRPr lang="zh-CN" altLang="en-US"/>
          </a:p>
        </p:txBody>
      </p:sp>
    </p:spTree>
    <p:extLst>
      <p:ext uri="{BB962C8B-B14F-4D97-AF65-F5344CB8AC3E}">
        <p14:creationId xmlns:p14="http://schemas.microsoft.com/office/powerpoint/2010/main" val="315813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51D31A04-6129-48F0-85AA-47B9CEC69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03DC10F6-7D12-4139-8FB1-EA5A968261DE}"/>
              </a:ext>
            </a:extLst>
          </p:cNvPr>
          <p:cNvSpPr>
            <a:spLocks noGrp="1"/>
          </p:cNvSpPr>
          <p:nvPr>
            <p:ph type="sldNum" sz="quarter" idx="12"/>
          </p:nvPr>
        </p:nvSpPr>
        <p:spPr/>
        <p:txBody>
          <a:bodyPr/>
          <a:lstStyle/>
          <a:p>
            <a:fld id="{A1D55047-B113-4615-BE8C-6B97B5F01330}" type="slidenum">
              <a:rPr lang="zh-CN" altLang="en-US" smtClean="0"/>
              <a:t>50</a:t>
            </a:fld>
            <a:endParaRPr lang="zh-CN" altLang="en-US"/>
          </a:p>
        </p:txBody>
      </p:sp>
    </p:spTree>
    <p:extLst>
      <p:ext uri="{BB962C8B-B14F-4D97-AF65-F5344CB8AC3E}">
        <p14:creationId xmlns:p14="http://schemas.microsoft.com/office/powerpoint/2010/main" val="3643067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close up of text on a black background&#10;&#10;Description automatically generated">
            <a:extLst>
              <a:ext uri="{FF2B5EF4-FFF2-40B4-BE49-F238E27FC236}">
                <a16:creationId xmlns:a16="http://schemas.microsoft.com/office/drawing/2014/main" id="{9BAA0481-D101-49C0-A6C0-2F1E6BE00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94C23603-6BA8-466A-9F3B-5690DF4B5160}"/>
              </a:ext>
            </a:extLst>
          </p:cNvPr>
          <p:cNvSpPr>
            <a:spLocks noGrp="1"/>
          </p:cNvSpPr>
          <p:nvPr>
            <p:ph type="sldNum" sz="quarter" idx="12"/>
          </p:nvPr>
        </p:nvSpPr>
        <p:spPr/>
        <p:txBody>
          <a:bodyPr/>
          <a:lstStyle/>
          <a:p>
            <a:fld id="{A1D55047-B113-4615-BE8C-6B97B5F01330}" type="slidenum">
              <a:rPr lang="zh-CN" altLang="en-US" smtClean="0"/>
              <a:t>51</a:t>
            </a:fld>
            <a:endParaRPr lang="zh-CN" altLang="en-US"/>
          </a:p>
        </p:txBody>
      </p:sp>
    </p:spTree>
    <p:extLst>
      <p:ext uri="{BB962C8B-B14F-4D97-AF65-F5344CB8AC3E}">
        <p14:creationId xmlns:p14="http://schemas.microsoft.com/office/powerpoint/2010/main" val="3160669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close up of text on a white background&#10;&#10;Description automatically generated">
            <a:extLst>
              <a:ext uri="{FF2B5EF4-FFF2-40B4-BE49-F238E27FC236}">
                <a16:creationId xmlns:a16="http://schemas.microsoft.com/office/drawing/2014/main" id="{A67F00B9-16E9-4446-A520-4833C3141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19771A9B-8CAA-4A2D-A62C-25AF10F9A0B0}"/>
              </a:ext>
            </a:extLst>
          </p:cNvPr>
          <p:cNvSpPr>
            <a:spLocks noGrp="1"/>
          </p:cNvSpPr>
          <p:nvPr>
            <p:ph type="sldNum" sz="quarter" idx="12"/>
          </p:nvPr>
        </p:nvSpPr>
        <p:spPr/>
        <p:txBody>
          <a:bodyPr/>
          <a:lstStyle/>
          <a:p>
            <a:fld id="{A1D55047-B113-4615-BE8C-6B97B5F01330}" type="slidenum">
              <a:rPr lang="zh-CN" altLang="en-US" smtClean="0"/>
              <a:t>52</a:t>
            </a:fld>
            <a:endParaRPr lang="zh-CN" altLang="en-US"/>
          </a:p>
        </p:txBody>
      </p:sp>
    </p:spTree>
    <p:extLst>
      <p:ext uri="{BB962C8B-B14F-4D97-AF65-F5344CB8AC3E}">
        <p14:creationId xmlns:p14="http://schemas.microsoft.com/office/powerpoint/2010/main" val="3383369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CE60A23C-F720-4A02-B11D-03CE84057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05E51278-A3A1-4B05-AB61-7E49493E2B4A}"/>
              </a:ext>
            </a:extLst>
          </p:cNvPr>
          <p:cNvSpPr>
            <a:spLocks noGrp="1"/>
          </p:cNvSpPr>
          <p:nvPr>
            <p:ph type="sldNum" sz="quarter" idx="12"/>
          </p:nvPr>
        </p:nvSpPr>
        <p:spPr/>
        <p:txBody>
          <a:bodyPr/>
          <a:lstStyle/>
          <a:p>
            <a:fld id="{A1D55047-B113-4615-BE8C-6B97B5F01330}" type="slidenum">
              <a:rPr lang="zh-CN" altLang="en-US" smtClean="0"/>
              <a:t>53</a:t>
            </a:fld>
            <a:endParaRPr lang="zh-CN" altLang="en-US"/>
          </a:p>
        </p:txBody>
      </p:sp>
    </p:spTree>
    <p:extLst>
      <p:ext uri="{BB962C8B-B14F-4D97-AF65-F5344CB8AC3E}">
        <p14:creationId xmlns:p14="http://schemas.microsoft.com/office/powerpoint/2010/main" val="3849547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46734A1B-1C2A-4CC0-82FF-D63EDEE18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F5938D5D-C9EE-41CD-93BB-BC8387048316}"/>
              </a:ext>
            </a:extLst>
          </p:cNvPr>
          <p:cNvSpPr>
            <a:spLocks noGrp="1"/>
          </p:cNvSpPr>
          <p:nvPr>
            <p:ph type="sldNum" sz="quarter" idx="12"/>
          </p:nvPr>
        </p:nvSpPr>
        <p:spPr/>
        <p:txBody>
          <a:bodyPr/>
          <a:lstStyle/>
          <a:p>
            <a:fld id="{A1D55047-B113-4615-BE8C-6B97B5F01330}" type="slidenum">
              <a:rPr lang="zh-CN" altLang="en-US" smtClean="0"/>
              <a:t>54</a:t>
            </a:fld>
            <a:endParaRPr lang="zh-CN" altLang="en-US"/>
          </a:p>
        </p:txBody>
      </p:sp>
    </p:spTree>
    <p:extLst>
      <p:ext uri="{BB962C8B-B14F-4D97-AF65-F5344CB8AC3E}">
        <p14:creationId xmlns:p14="http://schemas.microsoft.com/office/powerpoint/2010/main" val="106386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picture containing bird&#10;&#10;Description automatically generated">
            <a:extLst>
              <a:ext uri="{FF2B5EF4-FFF2-40B4-BE49-F238E27FC236}">
                <a16:creationId xmlns:a16="http://schemas.microsoft.com/office/drawing/2014/main" id="{3F3DC004-51FC-497C-9311-A1A85765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4CACB2DA-45F2-4419-B79E-572167F2994A}"/>
              </a:ext>
            </a:extLst>
          </p:cNvPr>
          <p:cNvSpPr>
            <a:spLocks noGrp="1"/>
          </p:cNvSpPr>
          <p:nvPr>
            <p:ph type="sldNum" sz="quarter" idx="12"/>
          </p:nvPr>
        </p:nvSpPr>
        <p:spPr/>
        <p:txBody>
          <a:bodyPr/>
          <a:lstStyle/>
          <a:p>
            <a:fld id="{A1D55047-B113-4615-BE8C-6B97B5F01330}" type="slidenum">
              <a:rPr lang="zh-CN" altLang="en-US" smtClean="0"/>
              <a:t>55</a:t>
            </a:fld>
            <a:endParaRPr lang="zh-CN" altLang="en-US"/>
          </a:p>
        </p:txBody>
      </p:sp>
    </p:spTree>
    <p:extLst>
      <p:ext uri="{BB962C8B-B14F-4D97-AF65-F5344CB8AC3E}">
        <p14:creationId xmlns:p14="http://schemas.microsoft.com/office/powerpoint/2010/main" val="3107487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picture containing bird&#10;&#10;Description automatically generated">
            <a:extLst>
              <a:ext uri="{FF2B5EF4-FFF2-40B4-BE49-F238E27FC236}">
                <a16:creationId xmlns:a16="http://schemas.microsoft.com/office/drawing/2014/main" id="{4FD97444-67FA-406C-AE5D-2B296F7DD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8527EFF8-C3EE-482E-BB23-0B864DF3385E}"/>
              </a:ext>
            </a:extLst>
          </p:cNvPr>
          <p:cNvSpPr>
            <a:spLocks noGrp="1"/>
          </p:cNvSpPr>
          <p:nvPr>
            <p:ph type="sldNum" sz="quarter" idx="12"/>
          </p:nvPr>
        </p:nvSpPr>
        <p:spPr/>
        <p:txBody>
          <a:bodyPr/>
          <a:lstStyle/>
          <a:p>
            <a:fld id="{A1D55047-B113-4615-BE8C-6B97B5F01330}" type="slidenum">
              <a:rPr lang="zh-CN" altLang="en-US" smtClean="0"/>
              <a:t>56</a:t>
            </a:fld>
            <a:endParaRPr lang="zh-CN" altLang="en-US"/>
          </a:p>
        </p:txBody>
      </p:sp>
    </p:spTree>
    <p:extLst>
      <p:ext uri="{BB962C8B-B14F-4D97-AF65-F5344CB8AC3E}">
        <p14:creationId xmlns:p14="http://schemas.microsoft.com/office/powerpoint/2010/main" val="3883178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5" name="Picture 4" descr="A screenshot of a cell phone&#10;&#10;Description automatically generated">
            <a:extLst>
              <a:ext uri="{FF2B5EF4-FFF2-40B4-BE49-F238E27FC236}">
                <a16:creationId xmlns:a16="http://schemas.microsoft.com/office/drawing/2014/main" id="{EAEE5755-A5E1-4EC9-B309-B5B5854D8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6" name="Slide Number Placeholder 5">
            <a:extLst>
              <a:ext uri="{FF2B5EF4-FFF2-40B4-BE49-F238E27FC236}">
                <a16:creationId xmlns:a16="http://schemas.microsoft.com/office/drawing/2014/main" id="{662669C8-AF46-4A04-9CFD-2CD38103E103}"/>
              </a:ext>
            </a:extLst>
          </p:cNvPr>
          <p:cNvSpPr>
            <a:spLocks noGrp="1"/>
          </p:cNvSpPr>
          <p:nvPr>
            <p:ph type="sldNum" sz="quarter" idx="12"/>
          </p:nvPr>
        </p:nvSpPr>
        <p:spPr/>
        <p:txBody>
          <a:bodyPr/>
          <a:lstStyle/>
          <a:p>
            <a:fld id="{A1D55047-B113-4615-BE8C-6B97B5F01330}" type="slidenum">
              <a:rPr lang="zh-CN" altLang="en-US" smtClean="0"/>
              <a:t>57</a:t>
            </a:fld>
            <a:endParaRPr lang="zh-CN" altLang="en-US"/>
          </a:p>
        </p:txBody>
      </p:sp>
    </p:spTree>
    <p:extLst>
      <p:ext uri="{BB962C8B-B14F-4D97-AF65-F5344CB8AC3E}">
        <p14:creationId xmlns:p14="http://schemas.microsoft.com/office/powerpoint/2010/main" val="380163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A49AB015-2619-4673-BD8F-2BC30E3A1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AE5277B2-0324-41EC-8437-6D370C0B3168}"/>
              </a:ext>
            </a:extLst>
          </p:cNvPr>
          <p:cNvSpPr>
            <a:spLocks noGrp="1"/>
          </p:cNvSpPr>
          <p:nvPr>
            <p:ph type="sldNum" sz="quarter" idx="12"/>
          </p:nvPr>
        </p:nvSpPr>
        <p:spPr/>
        <p:txBody>
          <a:bodyPr/>
          <a:lstStyle/>
          <a:p>
            <a:fld id="{A1D55047-B113-4615-BE8C-6B97B5F01330}" type="slidenum">
              <a:rPr lang="zh-CN" altLang="en-US" smtClean="0"/>
              <a:t>58</a:t>
            </a:fld>
            <a:endParaRPr lang="zh-CN" altLang="en-US"/>
          </a:p>
        </p:txBody>
      </p:sp>
    </p:spTree>
    <p:extLst>
      <p:ext uri="{BB962C8B-B14F-4D97-AF65-F5344CB8AC3E}">
        <p14:creationId xmlns:p14="http://schemas.microsoft.com/office/powerpoint/2010/main" val="884763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一维势箱中粒子的薛定谔方程及其解</a:t>
            </a:r>
          </a:p>
          <a:p>
            <a:pPr algn="ctr"/>
            <a:endParaRPr lang="zh-CN" altLang="en-US" sz="4000" b="1" dirty="0">
              <a:solidFill>
                <a:srgbClr val="0000CC"/>
              </a:solidFill>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p:txBody>
      </p:sp>
      <p:pic>
        <p:nvPicPr>
          <p:cNvPr id="3" name="Picture 2" descr="A screenshot of a cell phone&#10;&#10;Description automatically generated">
            <a:extLst>
              <a:ext uri="{FF2B5EF4-FFF2-40B4-BE49-F238E27FC236}">
                <a16:creationId xmlns:a16="http://schemas.microsoft.com/office/drawing/2014/main" id="{050D7FAE-9703-47BE-B10C-145966B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30" y="4572"/>
            <a:ext cx="9121140" cy="6848856"/>
          </a:xfrm>
          <a:prstGeom prst="rect">
            <a:avLst/>
          </a:prstGeom>
        </p:spPr>
      </p:pic>
      <p:sp>
        <p:nvSpPr>
          <p:cNvPr id="5" name="Slide Number Placeholder 4">
            <a:extLst>
              <a:ext uri="{FF2B5EF4-FFF2-40B4-BE49-F238E27FC236}">
                <a16:creationId xmlns:a16="http://schemas.microsoft.com/office/drawing/2014/main" id="{FC1B19F6-09E8-4A23-A319-74565790F9FC}"/>
              </a:ext>
            </a:extLst>
          </p:cNvPr>
          <p:cNvSpPr>
            <a:spLocks noGrp="1"/>
          </p:cNvSpPr>
          <p:nvPr>
            <p:ph type="sldNum" sz="quarter" idx="12"/>
          </p:nvPr>
        </p:nvSpPr>
        <p:spPr/>
        <p:txBody>
          <a:bodyPr/>
          <a:lstStyle/>
          <a:p>
            <a:fld id="{A1D55047-B113-4615-BE8C-6B97B5F01330}" type="slidenum">
              <a:rPr lang="zh-CN" altLang="en-US" smtClean="0"/>
              <a:t>59</a:t>
            </a:fld>
            <a:endParaRPr lang="zh-CN" altLang="en-US"/>
          </a:p>
        </p:txBody>
      </p:sp>
    </p:spTree>
    <p:extLst>
      <p:ext uri="{BB962C8B-B14F-4D97-AF65-F5344CB8AC3E}">
        <p14:creationId xmlns:p14="http://schemas.microsoft.com/office/powerpoint/2010/main" val="335255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D84D260-DB5C-48FE-B8C0-978666D05FB1}"/>
              </a:ext>
            </a:extLst>
          </p:cNvPr>
          <p:cNvSpPr txBox="1"/>
          <p:nvPr/>
        </p:nvSpPr>
        <p:spPr>
          <a:xfrm>
            <a:off x="308428" y="246742"/>
            <a:ext cx="11575143" cy="193899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第一章</a:t>
            </a:r>
            <a:r>
              <a:rPr lang="en-US" altLang="zh-CN" sz="4000" b="1" dirty="0">
                <a:solidFill>
                  <a:srgbClr val="0000CC"/>
                </a:solidFill>
                <a:latin typeface="楷体" panose="02010609060101010101" pitchFamily="49" charset="-122"/>
                <a:ea typeface="楷体" panose="02010609060101010101" pitchFamily="49" charset="-122"/>
              </a:rPr>
              <a:t>	</a:t>
            </a:r>
            <a:r>
              <a:rPr lang="zh-CN" altLang="en-US" sz="4000" b="1" dirty="0">
                <a:solidFill>
                  <a:srgbClr val="0000CC"/>
                </a:solidFill>
                <a:latin typeface="楷体" panose="02010609060101010101" pitchFamily="49" charset="-122"/>
                <a:ea typeface="楷体" panose="02010609060101010101" pitchFamily="49" charset="-122"/>
              </a:rPr>
              <a:t>量子化学基础</a:t>
            </a: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量子化学的研究对象</a:t>
            </a:r>
            <a:endParaRPr lang="en-US" altLang="zh-CN" sz="4000" dirty="0">
              <a:latin typeface="楷体" panose="02010609060101010101" pitchFamily="49" charset="-122"/>
              <a:ea typeface="楷体" panose="02010609060101010101" pitchFamily="49" charset="-122"/>
            </a:endParaRPr>
          </a:p>
          <a:p>
            <a:pPr lvl="1"/>
            <a:r>
              <a:rPr lang="en-US" altLang="zh-CN" sz="4000" dirty="0">
                <a:latin typeface="楷体" panose="02010609060101010101" pitchFamily="49" charset="-122"/>
                <a:ea typeface="楷体" panose="02010609060101010101" pitchFamily="49" charset="-122"/>
              </a:rPr>
              <a:t>	</a:t>
            </a:r>
            <a:r>
              <a:rPr lang="zh-CN" altLang="en-US" sz="4000" dirty="0">
                <a:highlight>
                  <a:srgbClr val="FFFF00"/>
                </a:highlight>
                <a:latin typeface="楷体" panose="02010609060101010101" pitchFamily="49" charset="-122"/>
                <a:ea typeface="楷体" panose="02010609060101010101" pitchFamily="49" charset="-122"/>
              </a:rPr>
              <a:t>电子和化学键</a:t>
            </a:r>
            <a:endParaRPr lang="en-US" altLang="zh-CN" sz="4000" dirty="0">
              <a:highlight>
                <a:srgbClr val="FFFF00"/>
              </a:highlight>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73BA03AB-6D2B-4A91-8F15-0C82A7A8D5FD}"/>
              </a:ext>
            </a:extLst>
          </p:cNvPr>
          <p:cNvSpPr>
            <a:spLocks noGrp="1"/>
          </p:cNvSpPr>
          <p:nvPr>
            <p:ph type="sldNum" sz="quarter" idx="12"/>
          </p:nvPr>
        </p:nvSpPr>
        <p:spPr/>
        <p:txBody>
          <a:bodyPr/>
          <a:lstStyle/>
          <a:p>
            <a:fld id="{A1D55047-B113-4615-BE8C-6B97B5F01330}" type="slidenum">
              <a:rPr lang="zh-CN" altLang="en-US" smtClean="0"/>
              <a:t>6</a:t>
            </a:fld>
            <a:endParaRPr lang="zh-CN" altLang="en-US"/>
          </a:p>
        </p:txBody>
      </p:sp>
      <p:pic>
        <p:nvPicPr>
          <p:cNvPr id="1026" name="Picture 2">
            <a:extLst>
              <a:ext uri="{FF2B5EF4-FFF2-40B4-BE49-F238E27FC236}">
                <a16:creationId xmlns:a16="http://schemas.microsoft.com/office/drawing/2014/main" id="{4B8B295A-6B3C-3745-A7F7-C37673171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8904"/>
            <a:ext cx="121920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156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624786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小结</a:t>
            </a:r>
          </a:p>
          <a:p>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量子力学发展历程中的关键事件：黑体辐射、光电效应、物质波、薛定谔方程和不确定性原理</a:t>
            </a:r>
            <a:endParaRPr lang="en-US" altLang="zh-CN" sz="4000" dirty="0">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量子力学的基本假设：五条假设</a:t>
            </a:r>
            <a:endParaRPr lang="en-US" altLang="zh-CN" sz="4000" dirty="0">
              <a:latin typeface="楷体" panose="02010609060101010101" pitchFamily="49" charset="-122"/>
              <a:ea typeface="楷体" panose="02010609060101010101" pitchFamily="49" charset="-122"/>
            </a:endParaRPr>
          </a:p>
          <a:p>
            <a:endParaRPr lang="en-US" altLang="zh-CN" sz="4000" dirty="0">
              <a:latin typeface="楷体" panose="02010609060101010101" pitchFamily="49" charset="-122"/>
              <a:ea typeface="楷体" panose="02010609060101010101" pitchFamily="49" charset="-122"/>
            </a:endParaRPr>
          </a:p>
          <a:p>
            <a:pPr marL="571500" indent="-571500">
              <a:buFont typeface="Arial" panose="020B0604020202020204" pitchFamily="34" charset="0"/>
              <a:buChar char="•"/>
            </a:pPr>
            <a:r>
              <a:rPr lang="zh-CN" altLang="en-US" sz="4000" dirty="0">
                <a:latin typeface="楷体" panose="02010609060101010101" pitchFamily="49" charset="-122"/>
                <a:ea typeface="楷体" panose="02010609060101010101" pitchFamily="49" charset="-122"/>
              </a:rPr>
              <a:t>初步理解量子力学的经典案例：一维势箱模型</a:t>
            </a:r>
            <a:endParaRPr lang="en-US" altLang="zh-CN" sz="4000" dirty="0">
              <a:latin typeface="楷体" panose="02010609060101010101" pitchFamily="49" charset="-122"/>
              <a:ea typeface="楷体" panose="02010609060101010101" pitchFamily="49" charset="-122"/>
            </a:endParaRPr>
          </a:p>
          <a:p>
            <a:pPr algn="ct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sz="40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tcheng@suda.edu.cn</a:t>
            </a:r>
          </a:p>
        </p:txBody>
      </p:sp>
      <p:sp>
        <p:nvSpPr>
          <p:cNvPr id="2" name="Slide Number Placeholder 1">
            <a:extLst>
              <a:ext uri="{FF2B5EF4-FFF2-40B4-BE49-F238E27FC236}">
                <a16:creationId xmlns:a16="http://schemas.microsoft.com/office/drawing/2014/main" id="{37D5B1E6-32E2-4142-A127-4F67A229A124}"/>
              </a:ext>
            </a:extLst>
          </p:cNvPr>
          <p:cNvSpPr>
            <a:spLocks noGrp="1"/>
          </p:cNvSpPr>
          <p:nvPr>
            <p:ph type="sldNum" sz="quarter" idx="12"/>
          </p:nvPr>
        </p:nvSpPr>
        <p:spPr/>
        <p:txBody>
          <a:bodyPr/>
          <a:lstStyle/>
          <a:p>
            <a:fld id="{A1D55047-B113-4615-BE8C-6B97B5F01330}" type="slidenum">
              <a:rPr lang="zh-CN" altLang="en-US" smtClean="0"/>
              <a:t>60</a:t>
            </a:fld>
            <a:endParaRPr lang="zh-CN" altLang="en-US"/>
          </a:p>
        </p:txBody>
      </p:sp>
    </p:spTree>
    <p:extLst>
      <p:ext uri="{BB962C8B-B14F-4D97-AF65-F5344CB8AC3E}">
        <p14:creationId xmlns:p14="http://schemas.microsoft.com/office/powerpoint/2010/main" val="2456080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323439"/>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隧穿效应</a:t>
            </a:r>
          </a:p>
          <a:p>
            <a:endParaRPr lang="en-US" altLang="zh-CN" sz="4000"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E70CAAA7-8BEE-4B26-B645-5FBCF95A1D27}"/>
              </a:ext>
            </a:extLst>
          </p:cNvPr>
          <p:cNvSpPr>
            <a:spLocks noGrp="1"/>
          </p:cNvSpPr>
          <p:nvPr>
            <p:ph type="sldNum" sz="quarter" idx="12"/>
          </p:nvPr>
        </p:nvSpPr>
        <p:spPr/>
        <p:txBody>
          <a:bodyPr/>
          <a:lstStyle/>
          <a:p>
            <a:fld id="{A1D55047-B113-4615-BE8C-6B97B5F01330}" type="slidenum">
              <a:rPr lang="zh-CN" altLang="en-US" smtClean="0"/>
              <a:t>61</a:t>
            </a:fld>
            <a:endParaRPr lang="zh-CN" altLang="en-US"/>
          </a:p>
        </p:txBody>
      </p:sp>
    </p:spTree>
    <p:extLst>
      <p:ext uri="{BB962C8B-B14F-4D97-AF65-F5344CB8AC3E}">
        <p14:creationId xmlns:p14="http://schemas.microsoft.com/office/powerpoint/2010/main" val="353885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1323439"/>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光的本质</a:t>
            </a:r>
          </a:p>
          <a:p>
            <a:endParaRPr lang="en-US" altLang="zh-CN" sz="4000"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87D27321-A7A0-4EEC-BACE-A3AB3C11DF8A}"/>
              </a:ext>
            </a:extLst>
          </p:cNvPr>
          <p:cNvSpPr>
            <a:spLocks noGrp="1"/>
          </p:cNvSpPr>
          <p:nvPr>
            <p:ph type="sldNum" sz="quarter" idx="12"/>
          </p:nvPr>
        </p:nvSpPr>
        <p:spPr/>
        <p:txBody>
          <a:bodyPr/>
          <a:lstStyle/>
          <a:p>
            <a:fld id="{A1D55047-B113-4615-BE8C-6B97B5F01330}" type="slidenum">
              <a:rPr lang="zh-CN" altLang="en-US" smtClean="0"/>
              <a:t>62</a:t>
            </a:fld>
            <a:endParaRPr lang="zh-CN" altLang="en-US"/>
          </a:p>
        </p:txBody>
      </p:sp>
    </p:spTree>
    <p:extLst>
      <p:ext uri="{BB962C8B-B14F-4D97-AF65-F5344CB8AC3E}">
        <p14:creationId xmlns:p14="http://schemas.microsoft.com/office/powerpoint/2010/main" val="384682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1171" y="246742"/>
            <a:ext cx="8854259" cy="5940088"/>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黑体辐射：物理学的乌云</a:t>
            </a:r>
            <a:endParaRPr lang="en-US" altLang="zh-CN" sz="4000" b="1" dirty="0">
              <a:solidFill>
                <a:srgbClr val="0000CC"/>
              </a:solidFill>
              <a:latin typeface="楷体" panose="02010609060101010101" pitchFamily="49" charset="-122"/>
              <a:ea typeface="楷体" panose="02010609060101010101" pitchFamily="49" charset="-122"/>
            </a:endParaRPr>
          </a:p>
          <a:p>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遮盖在热和光的动力理论上的</a:t>
            </a:r>
            <a:r>
              <a:rPr lang="en-US" altLang="zh-CN" sz="3200" b="1" dirty="0">
                <a:latin typeface="楷体" panose="02010609060101010101" pitchFamily="49" charset="-122"/>
                <a:ea typeface="楷体" panose="02010609060101010101" pitchFamily="49" charset="-122"/>
              </a:rPr>
              <a:t>19</a:t>
            </a:r>
            <a:r>
              <a:rPr lang="zh-CN" altLang="en-US" sz="3200" b="1" dirty="0">
                <a:latin typeface="楷体" panose="02010609060101010101" pitchFamily="49" charset="-122"/>
                <a:ea typeface="楷体" panose="02010609060101010101" pitchFamily="49" charset="-122"/>
              </a:rPr>
              <a:t>世纪乌云</a:t>
            </a:r>
            <a:r>
              <a:rPr lang="en-US" altLang="zh-CN" sz="3200" b="1" dirty="0">
                <a:latin typeface="楷体" panose="02010609060101010101" pitchFamily="49" charset="-122"/>
                <a:ea typeface="楷体" panose="02010609060101010101" pitchFamily="49" charset="-122"/>
              </a:rPr>
              <a:t>》</a:t>
            </a:r>
          </a:p>
          <a:p>
            <a:pPr algn="ctr"/>
            <a:r>
              <a:rPr lang="en-US" altLang="zh-CN" sz="3200" b="1" dirty="0">
                <a:latin typeface="楷体" panose="02010609060101010101" pitchFamily="49" charset="-122"/>
                <a:ea typeface="楷体" panose="02010609060101010101" pitchFamily="49" charset="-122"/>
              </a:rPr>
              <a:t>1848</a:t>
            </a:r>
            <a:r>
              <a:rPr lang="zh-CN" altLang="en-US" sz="3200" b="1" dirty="0">
                <a:latin typeface="楷体" panose="02010609060101010101" pitchFamily="49" charset="-122"/>
                <a:ea typeface="楷体" panose="02010609060101010101" pitchFamily="49" charset="-122"/>
              </a:rPr>
              <a:t>年创立了热力学温标</a:t>
            </a:r>
          </a:p>
          <a:p>
            <a:pPr algn="ctr"/>
            <a:r>
              <a:rPr lang="en-US" altLang="zh-CN" sz="3200" b="1" dirty="0">
                <a:latin typeface="楷体" panose="02010609060101010101" pitchFamily="49" charset="-122"/>
                <a:ea typeface="楷体" panose="02010609060101010101" pitchFamily="49" charset="-122"/>
              </a:rPr>
              <a:t>1851</a:t>
            </a:r>
            <a:r>
              <a:rPr lang="zh-CN" altLang="en-US" sz="3200" b="1" dirty="0">
                <a:latin typeface="楷体" panose="02010609060101010101" pitchFamily="49" charset="-122"/>
                <a:ea typeface="楷体" panose="02010609060101010101" pitchFamily="49" charset="-122"/>
              </a:rPr>
              <a:t>年提出热力学第二定律</a:t>
            </a:r>
          </a:p>
          <a:p>
            <a:pPr algn="ctr"/>
            <a:r>
              <a:rPr lang="en-US" altLang="zh-CN" sz="3200" b="1" dirty="0">
                <a:latin typeface="楷体" panose="02010609060101010101" pitchFamily="49" charset="-122"/>
                <a:ea typeface="楷体" panose="02010609060101010101" pitchFamily="49" charset="-122"/>
              </a:rPr>
              <a:t>1852</a:t>
            </a:r>
            <a:r>
              <a:rPr lang="zh-CN" altLang="en-US" sz="3200" b="1" dirty="0">
                <a:latin typeface="楷体" panose="02010609060101010101" pitchFamily="49" charset="-122"/>
                <a:ea typeface="楷体" panose="02010609060101010101" pitchFamily="49" charset="-122"/>
              </a:rPr>
              <a:t>年发现焦耳</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汤姆逊效应效应</a:t>
            </a:r>
          </a:p>
          <a:p>
            <a:pPr algn="ctr"/>
            <a:r>
              <a:rPr lang="zh-CN" altLang="en-US" sz="3200" b="1" dirty="0">
                <a:latin typeface="楷体" panose="02010609060101010101" pitchFamily="49" charset="-122"/>
                <a:ea typeface="楷体" panose="02010609060101010101" pitchFamily="49" charset="-122"/>
              </a:rPr>
              <a:t>装设大西洋海底电缆 </a:t>
            </a:r>
            <a:endParaRPr lang="en-US" altLang="zh-CN" sz="3200" b="1" dirty="0">
              <a:latin typeface="楷体" panose="02010609060101010101" pitchFamily="49" charset="-122"/>
              <a:ea typeface="楷体" panose="02010609060101010101" pitchFamily="49" charset="-122"/>
            </a:endParaRPr>
          </a:p>
          <a:p>
            <a:r>
              <a:rPr lang="zh-CN" altLang="en-US" sz="3600" b="1" dirty="0">
                <a:latin typeface="楷体" panose="02010609060101010101" pitchFamily="49" charset="-122"/>
                <a:ea typeface="楷体" panose="02010609060101010101" pitchFamily="49" charset="-122"/>
              </a:rPr>
              <a:t>“</a:t>
            </a:r>
            <a:r>
              <a:rPr lang="zh-CN" altLang="en-US" sz="3600" b="1" dirty="0">
                <a:solidFill>
                  <a:srgbClr val="FF0000"/>
                </a:solidFill>
                <a:latin typeface="楷体" panose="02010609060101010101" pitchFamily="49" charset="-122"/>
                <a:ea typeface="楷体" panose="02010609060101010101" pitchFamily="49" charset="-122"/>
              </a:rPr>
              <a:t>动力学理论断言，热和光都是运动的方式。但现在这一理论的优美性和明晰性却被两朵乌云遮蔽，显得黯然失色了。</a:t>
            </a:r>
            <a:r>
              <a:rPr lang="zh-CN" altLang="en-US" sz="3600" b="1" dirty="0">
                <a:latin typeface="楷体" panose="02010609060101010101" pitchFamily="49" charset="-122"/>
                <a:ea typeface="楷体" panose="02010609060101010101" pitchFamily="49" charset="-122"/>
              </a:rPr>
              <a:t>”</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p>
          <a:p>
            <a:r>
              <a:rPr lang="en-US" altLang="zh-CN" sz="3600" b="1" dirty="0">
                <a:latin typeface="楷体" panose="02010609060101010101" pitchFamily="49" charset="-122"/>
                <a:ea typeface="楷体" panose="02010609060101010101" pitchFamily="49" charset="-122"/>
              </a:rPr>
              <a:t>						-1900</a:t>
            </a:r>
            <a:r>
              <a:rPr lang="zh-CN" altLang="en-US" sz="3600" b="1" dirty="0">
                <a:latin typeface="楷体" panose="02010609060101010101" pitchFamily="49" charset="-122"/>
                <a:ea typeface="楷体" panose="02010609060101010101" pitchFamily="49" charset="-122"/>
              </a:rPr>
              <a:t>年</a:t>
            </a:r>
            <a:r>
              <a:rPr lang="en-US" altLang="zh-CN" sz="3600" b="1" dirty="0">
                <a:latin typeface="楷体" panose="02010609060101010101" pitchFamily="49" charset="-122"/>
                <a:ea typeface="楷体" panose="02010609060101010101" pitchFamily="49" charset="-122"/>
              </a:rPr>
              <a:t>76</a:t>
            </a:r>
            <a:r>
              <a:rPr lang="zh-CN" altLang="en-US" sz="3600" b="1" dirty="0">
                <a:latin typeface="楷体" panose="02010609060101010101" pitchFamily="49" charset="-122"/>
                <a:ea typeface="楷体" panose="02010609060101010101" pitchFamily="49" charset="-122"/>
              </a:rPr>
              <a:t>岁</a:t>
            </a:r>
            <a:endParaRPr lang="en-US" altLang="zh-CN" sz="3600" b="1"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A1DD4EBF-03A2-4723-8D07-4E32AD256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2000" y="1836059"/>
            <a:ext cx="2880000" cy="3606901"/>
          </a:xfrm>
          <a:prstGeom prst="rect">
            <a:avLst/>
          </a:prstGeom>
        </p:spPr>
      </p:pic>
      <p:sp>
        <p:nvSpPr>
          <p:cNvPr id="7" name="矩形 6">
            <a:extLst>
              <a:ext uri="{FF2B5EF4-FFF2-40B4-BE49-F238E27FC236}">
                <a16:creationId xmlns:a16="http://schemas.microsoft.com/office/drawing/2014/main" id="{47369778-65E6-4138-BFC8-17D3C81B3E26}"/>
              </a:ext>
            </a:extLst>
          </p:cNvPr>
          <p:cNvSpPr/>
          <p:nvPr/>
        </p:nvSpPr>
        <p:spPr>
          <a:xfrm>
            <a:off x="9312000" y="5627339"/>
            <a:ext cx="2880000" cy="584775"/>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威廉</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汤姆逊，第一代开尔文公爵（</a:t>
            </a:r>
            <a:r>
              <a:rPr lang="en-US" altLang="zh-CN" sz="1600" dirty="0">
                <a:latin typeface="楷体" panose="02010609060101010101" pitchFamily="49" charset="-122"/>
                <a:ea typeface="楷体" panose="02010609060101010101" pitchFamily="49" charset="-122"/>
              </a:rPr>
              <a:t>1824</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1907</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83</a:t>
            </a:r>
            <a:r>
              <a:rPr lang="zh-CN" altLang="en-US" sz="1600" dirty="0">
                <a:latin typeface="楷体" panose="02010609060101010101" pitchFamily="49" charset="-122"/>
                <a:ea typeface="楷体" panose="02010609060101010101" pitchFamily="49" charset="-122"/>
              </a:rPr>
              <a:t>岁</a:t>
            </a:r>
          </a:p>
        </p:txBody>
      </p:sp>
      <p:sp>
        <p:nvSpPr>
          <p:cNvPr id="9" name="文本框 8">
            <a:extLst>
              <a:ext uri="{FF2B5EF4-FFF2-40B4-BE49-F238E27FC236}">
                <a16:creationId xmlns:a16="http://schemas.microsoft.com/office/drawing/2014/main" id="{3C92C6C1-126C-4AAC-9887-9B0FC1CB8674}"/>
              </a:ext>
            </a:extLst>
          </p:cNvPr>
          <p:cNvSpPr txBox="1"/>
          <p:nvPr/>
        </p:nvSpPr>
        <p:spPr>
          <a:xfrm>
            <a:off x="3541486" y="6096000"/>
            <a:ext cx="4916731" cy="646331"/>
          </a:xfrm>
          <a:prstGeom prst="rect">
            <a:avLst/>
          </a:prstGeom>
          <a:noFill/>
        </p:spPr>
        <p:txBody>
          <a:bodyPr wrap="none" rtlCol="0">
            <a:spAutoFit/>
          </a:bodyPr>
          <a:lstStyle/>
          <a:p>
            <a:r>
              <a:rPr lang="en-US" altLang="zh-CN" dirty="0">
                <a:latin typeface="楷体" panose="02010609060101010101" pitchFamily="49" charset="-122"/>
                <a:ea typeface="楷体" panose="02010609060101010101" pitchFamily="49" charset="-122"/>
              </a:rPr>
              <a:t>1900</a:t>
            </a:r>
            <a:r>
              <a:rPr lang="zh-CN" altLang="en-US"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月</a:t>
            </a:r>
            <a:r>
              <a:rPr lang="en-US" altLang="zh-CN" dirty="0">
                <a:latin typeface="楷体" panose="02010609060101010101" pitchFamily="49" charset="-122"/>
                <a:ea typeface="楷体" panose="02010609060101010101" pitchFamily="49" charset="-122"/>
              </a:rPr>
              <a:t>13</a:t>
            </a:r>
            <a:r>
              <a:rPr lang="zh-CN" altLang="en-US" dirty="0">
                <a:latin typeface="楷体" panose="02010609060101010101" pitchFamily="49" charset="-122"/>
                <a:ea typeface="楷体" panose="02010609060101010101" pitchFamily="49" charset="-122"/>
              </a:rPr>
              <a:t>日</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义和团进驻北京内城</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1900</a:t>
            </a:r>
            <a:r>
              <a:rPr lang="zh-CN" altLang="en-US"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月</a:t>
            </a:r>
            <a:r>
              <a:rPr lang="en-US" altLang="zh-CN" dirty="0">
                <a:latin typeface="楷体" panose="02010609060101010101" pitchFamily="49" charset="-122"/>
                <a:ea typeface="楷体" panose="02010609060101010101" pitchFamily="49" charset="-122"/>
              </a:rPr>
              <a:t>21</a:t>
            </a:r>
            <a:r>
              <a:rPr lang="zh-CN" altLang="en-US" dirty="0">
                <a:latin typeface="楷体" panose="02010609060101010101" pitchFamily="49" charset="-122"/>
                <a:ea typeface="楷体" panose="02010609060101010101" pitchFamily="49" charset="-122"/>
              </a:rPr>
              <a:t>日</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清廷向英國等八國列强宣战。</a:t>
            </a:r>
          </a:p>
        </p:txBody>
      </p:sp>
      <p:sp>
        <p:nvSpPr>
          <p:cNvPr id="2" name="Slide Number Placeholder 1">
            <a:extLst>
              <a:ext uri="{FF2B5EF4-FFF2-40B4-BE49-F238E27FC236}">
                <a16:creationId xmlns:a16="http://schemas.microsoft.com/office/drawing/2014/main" id="{9A5FFE8E-EE0C-4757-9282-083F299C7693}"/>
              </a:ext>
            </a:extLst>
          </p:cNvPr>
          <p:cNvSpPr>
            <a:spLocks noGrp="1"/>
          </p:cNvSpPr>
          <p:nvPr>
            <p:ph type="sldNum" sz="quarter" idx="12"/>
          </p:nvPr>
        </p:nvSpPr>
        <p:spPr/>
        <p:txBody>
          <a:bodyPr/>
          <a:lstStyle/>
          <a:p>
            <a:fld id="{A1D55047-B113-4615-BE8C-6B97B5F01330}" type="slidenum">
              <a:rPr lang="zh-CN" altLang="en-US" smtClean="0"/>
              <a:t>7</a:t>
            </a:fld>
            <a:endParaRPr lang="zh-CN" altLang="en-US"/>
          </a:p>
        </p:txBody>
      </p:sp>
    </p:spTree>
    <p:extLst>
      <p:ext uri="{BB962C8B-B14F-4D97-AF65-F5344CB8AC3E}">
        <p14:creationId xmlns:p14="http://schemas.microsoft.com/office/powerpoint/2010/main" val="97480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C1100-54DC-4853-B106-D2600FA13C6E}"/>
              </a:ext>
            </a:extLst>
          </p:cNvPr>
          <p:cNvSpPr txBox="1"/>
          <p:nvPr/>
        </p:nvSpPr>
        <p:spPr>
          <a:xfrm>
            <a:off x="308428" y="246742"/>
            <a:ext cx="11575143" cy="6801862"/>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黑体辐射：促生了量子物理学</a:t>
            </a:r>
          </a:p>
          <a:p>
            <a:r>
              <a:rPr lang="zh-CN" altLang="en-US" sz="3600" b="1" dirty="0">
                <a:latin typeface="楷体" panose="02010609060101010101" pitchFamily="49" charset="-122"/>
                <a:ea typeface="楷体" panose="02010609060101010101" pitchFamily="49" charset="-122"/>
              </a:rPr>
              <a:t>经典物理帝国的全盛时代</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经典力学、经典电动力学和经典热力学</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科学巨头：牛顿、麦克斯韦、克劳修斯、范德瓦尔斯、玻尔兹曼和吉布斯等</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在</a:t>
            </a:r>
            <a:r>
              <a:rPr lang="en-US" altLang="zh-CN" sz="3600" b="1" dirty="0">
                <a:latin typeface="楷体" panose="02010609060101010101" pitchFamily="49" charset="-122"/>
                <a:ea typeface="楷体" panose="02010609060101010101" pitchFamily="49" charset="-122"/>
              </a:rPr>
              <a:t>19</a:t>
            </a:r>
            <a:r>
              <a:rPr lang="zh-CN" altLang="en-US" sz="3600" b="1" dirty="0">
                <a:latin typeface="楷体" panose="02010609060101010101" pitchFamily="49" charset="-122"/>
                <a:ea typeface="楷体" panose="02010609060101010101" pitchFamily="49" charset="-122"/>
              </a:rPr>
              <a:t>世纪末，物理学的力量控制着一切人们所知的现象。</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物理学的未来</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将只有在小数点第六位去寻找”</a:t>
            </a:r>
            <a:endParaRPr lang="en-US" altLang="zh-CN" sz="3600" b="1" dirty="0">
              <a:latin typeface="楷体" panose="02010609060101010101" pitchFamily="49" charset="-122"/>
              <a:ea typeface="楷体" panose="02010609060101010101" pitchFamily="49" charset="-122"/>
            </a:endParaRPr>
          </a:p>
          <a:p>
            <a:pPr algn="ctr"/>
            <a:r>
              <a:rPr lang="zh-CN" altLang="en-US" sz="3600" b="1" dirty="0">
                <a:solidFill>
                  <a:srgbClr val="FF0000"/>
                </a:solidFill>
                <a:latin typeface="楷体" panose="02010609060101010101" pitchFamily="49" charset="-122"/>
                <a:ea typeface="楷体" panose="02010609060101010101" pitchFamily="49" charset="-122"/>
              </a:rPr>
              <a:t>两朵乌云</a:t>
            </a:r>
            <a:endParaRPr lang="en-US" altLang="zh-CN" sz="3600" b="1" dirty="0">
              <a:solidFill>
                <a:srgbClr val="FF0000"/>
              </a:solidFill>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迈克尔逊－莫雷实验（促生了相对论）</a:t>
            </a:r>
            <a:endParaRPr lang="en-US" altLang="zh-CN" sz="3600" b="1" dirty="0">
              <a:latin typeface="楷体" panose="02010609060101010101" pitchFamily="49" charset="-122"/>
              <a:ea typeface="楷体" panose="02010609060101010101" pitchFamily="49" charset="-122"/>
            </a:endParaRPr>
          </a:p>
          <a:p>
            <a:r>
              <a:rPr lang="en-US" altLang="zh-CN" sz="3600" b="1" dirty="0">
                <a:latin typeface="楷体" panose="02010609060101010101" pitchFamily="49" charset="-122"/>
                <a:ea typeface="楷体" panose="020106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rPr>
              <a:t>黑体辐射（促生了量子物理学）</a:t>
            </a:r>
            <a:endParaRPr lang="en-US" altLang="zh-CN" sz="3600" b="1" dirty="0">
              <a:solidFill>
                <a:srgbClr val="FF0000"/>
              </a:solidFill>
              <a:latin typeface="楷体" panose="02010609060101010101" pitchFamily="49" charset="-122"/>
              <a:ea typeface="楷体" panose="02010609060101010101" pitchFamily="49" charset="-122"/>
            </a:endParaRPr>
          </a:p>
          <a:p>
            <a:endParaRPr lang="en-US" altLang="zh-CN" sz="3600" b="1" dirty="0">
              <a:latin typeface="楷体" panose="02010609060101010101" pitchFamily="49" charset="-122"/>
              <a:ea typeface="楷体" panose="02010609060101010101" pitchFamily="49" charset="-122"/>
            </a:endParaRPr>
          </a:p>
        </p:txBody>
      </p:sp>
      <p:sp>
        <p:nvSpPr>
          <p:cNvPr id="2" name="Slide Number Placeholder 1">
            <a:extLst>
              <a:ext uri="{FF2B5EF4-FFF2-40B4-BE49-F238E27FC236}">
                <a16:creationId xmlns:a16="http://schemas.microsoft.com/office/drawing/2014/main" id="{658C0E6D-1951-47BA-AF7F-D596A74B7E78}"/>
              </a:ext>
            </a:extLst>
          </p:cNvPr>
          <p:cNvSpPr>
            <a:spLocks noGrp="1"/>
          </p:cNvSpPr>
          <p:nvPr>
            <p:ph type="sldNum" sz="quarter" idx="12"/>
          </p:nvPr>
        </p:nvSpPr>
        <p:spPr/>
        <p:txBody>
          <a:bodyPr/>
          <a:lstStyle/>
          <a:p>
            <a:fld id="{A1D55047-B113-4615-BE8C-6B97B5F01330}" type="slidenum">
              <a:rPr lang="zh-CN" altLang="en-US" smtClean="0"/>
              <a:t>8</a:t>
            </a:fld>
            <a:endParaRPr lang="zh-CN" altLang="en-US"/>
          </a:p>
        </p:txBody>
      </p:sp>
    </p:spTree>
    <p:extLst>
      <p:ext uri="{BB962C8B-B14F-4D97-AF65-F5344CB8AC3E}">
        <p14:creationId xmlns:p14="http://schemas.microsoft.com/office/powerpoint/2010/main" val="202538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BC1982-BA24-4450-A9DB-2979439950B2}"/>
              </a:ext>
            </a:extLst>
          </p:cNvPr>
          <p:cNvSpPr txBox="1"/>
          <p:nvPr/>
        </p:nvSpPr>
        <p:spPr>
          <a:xfrm>
            <a:off x="308428" y="246742"/>
            <a:ext cx="11575143" cy="2185214"/>
          </a:xfrm>
          <a:prstGeom prst="rect">
            <a:avLst/>
          </a:prstGeom>
          <a:noFill/>
        </p:spPr>
        <p:txBody>
          <a:bodyPr wrap="square" rtlCol="0">
            <a:spAutoFit/>
          </a:bodyPr>
          <a:lstStyle/>
          <a:p>
            <a:pPr algn="ctr"/>
            <a:r>
              <a:rPr lang="zh-CN" altLang="en-US" sz="4000" b="1" dirty="0">
                <a:solidFill>
                  <a:srgbClr val="0000CC"/>
                </a:solidFill>
                <a:latin typeface="楷体" panose="02010609060101010101" pitchFamily="49" charset="-122"/>
                <a:ea typeface="楷体" panose="02010609060101010101" pitchFamily="49" charset="-122"/>
              </a:rPr>
              <a:t>黑体辐射：什么是黑体</a:t>
            </a:r>
          </a:p>
          <a:p>
            <a:r>
              <a:rPr lang="zh-CN" altLang="en-US" sz="3200" b="1" dirty="0">
                <a:latin typeface="楷体" panose="02010609060101010101" pitchFamily="49" charset="-122"/>
                <a:ea typeface="楷体" panose="02010609060101010101" pitchFamily="49" charset="-122"/>
              </a:rPr>
              <a:t>黑体</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是一个理想化的物体，它能够吸收外来的全部电磁辐射，并且不会有任何的反射与透射。人造黑体可以仿制的结构一般用耐火金属制成一个具有小孔的空心金属容器。</a:t>
            </a:r>
            <a:endParaRPr lang="en-US" altLang="zh-CN" sz="3200" b="1" dirty="0">
              <a:latin typeface="楷体" panose="02010609060101010101" pitchFamily="49" charset="-122"/>
              <a:ea typeface="楷体" panose="02010609060101010101" pitchFamily="49" charset="-122"/>
            </a:endParaRPr>
          </a:p>
        </p:txBody>
      </p:sp>
      <p:pic>
        <p:nvPicPr>
          <p:cNvPr id="3" name="Picture 2" descr="A close up of a logo&#10;&#10;Description automatically generated">
            <a:extLst>
              <a:ext uri="{FF2B5EF4-FFF2-40B4-BE49-F238E27FC236}">
                <a16:creationId xmlns:a16="http://schemas.microsoft.com/office/drawing/2014/main" id="{CD93EE39-59DE-4A7D-8473-87A524A0E5AA}"/>
              </a:ext>
            </a:extLst>
          </p:cNvPr>
          <p:cNvPicPr>
            <a:picLocks noChangeAspect="1"/>
          </p:cNvPicPr>
          <p:nvPr/>
        </p:nvPicPr>
        <p:blipFill rotWithShape="1">
          <a:blip r:embed="rId2">
            <a:extLst>
              <a:ext uri="{28A0092B-C50C-407E-A947-70E740481C1C}">
                <a14:useLocalDpi xmlns:a14="http://schemas.microsoft.com/office/drawing/2010/main" val="0"/>
              </a:ext>
            </a:extLst>
          </a:blip>
          <a:srcRect t="15001"/>
          <a:stretch/>
        </p:blipFill>
        <p:spPr>
          <a:xfrm>
            <a:off x="994411" y="2853847"/>
            <a:ext cx="4133850" cy="3513728"/>
          </a:xfrm>
          <a:prstGeom prst="rect">
            <a:avLst/>
          </a:prstGeom>
        </p:spPr>
      </p:pic>
      <p:pic>
        <p:nvPicPr>
          <p:cNvPr id="5" name="Picture 4">
            <a:extLst>
              <a:ext uri="{FF2B5EF4-FFF2-40B4-BE49-F238E27FC236}">
                <a16:creationId xmlns:a16="http://schemas.microsoft.com/office/drawing/2014/main" id="{3535E5F0-8ACB-49AC-A3D1-56CD72573AAE}"/>
              </a:ext>
            </a:extLst>
          </p:cNvPr>
          <p:cNvPicPr>
            <a:picLocks noChangeAspect="1"/>
          </p:cNvPicPr>
          <p:nvPr/>
        </p:nvPicPr>
        <p:blipFill>
          <a:blip r:embed="rId3"/>
          <a:stretch>
            <a:fillRect/>
          </a:stretch>
        </p:blipFill>
        <p:spPr>
          <a:xfrm>
            <a:off x="7086423" y="2553270"/>
            <a:ext cx="2294322" cy="3745550"/>
          </a:xfrm>
          <a:prstGeom prst="rect">
            <a:avLst/>
          </a:prstGeom>
        </p:spPr>
      </p:pic>
      <p:sp>
        <p:nvSpPr>
          <p:cNvPr id="7" name="TextBox 6">
            <a:extLst>
              <a:ext uri="{FF2B5EF4-FFF2-40B4-BE49-F238E27FC236}">
                <a16:creationId xmlns:a16="http://schemas.microsoft.com/office/drawing/2014/main" id="{EE853E2B-0B4D-417F-BC36-3D618F2FE7F0}"/>
              </a:ext>
            </a:extLst>
          </p:cNvPr>
          <p:cNvSpPr txBox="1"/>
          <p:nvPr/>
        </p:nvSpPr>
        <p:spPr>
          <a:xfrm>
            <a:off x="1886976" y="6221876"/>
            <a:ext cx="2348720"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理想黑体模型</a:t>
            </a:r>
            <a:endParaRPr lang="en-US" sz="2800" b="1" dirty="0">
              <a:latin typeface="楷体" panose="02010609060101010101" pitchFamily="49" charset="-122"/>
              <a:ea typeface="楷体" panose="02010609060101010101" pitchFamily="49" charset="-122"/>
            </a:endParaRPr>
          </a:p>
        </p:txBody>
      </p:sp>
      <p:sp>
        <p:nvSpPr>
          <p:cNvPr id="10" name="TextBox 9">
            <a:extLst>
              <a:ext uri="{FF2B5EF4-FFF2-40B4-BE49-F238E27FC236}">
                <a16:creationId xmlns:a16="http://schemas.microsoft.com/office/drawing/2014/main" id="{ACD41F77-7740-4E71-908F-A3C87B838B36}"/>
              </a:ext>
            </a:extLst>
          </p:cNvPr>
          <p:cNvSpPr txBox="1"/>
          <p:nvPr/>
        </p:nvSpPr>
        <p:spPr>
          <a:xfrm>
            <a:off x="7419899" y="6288786"/>
            <a:ext cx="1627369"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人造黑体</a:t>
            </a:r>
            <a:endParaRPr lang="en-US" sz="2800" b="1" dirty="0">
              <a:latin typeface="楷体" panose="02010609060101010101" pitchFamily="49" charset="-122"/>
              <a:ea typeface="楷体" panose="02010609060101010101" pitchFamily="49" charset="-122"/>
            </a:endParaRPr>
          </a:p>
        </p:txBody>
      </p:sp>
      <p:sp>
        <p:nvSpPr>
          <p:cNvPr id="8" name="Slide Number Placeholder 7">
            <a:extLst>
              <a:ext uri="{FF2B5EF4-FFF2-40B4-BE49-F238E27FC236}">
                <a16:creationId xmlns:a16="http://schemas.microsoft.com/office/drawing/2014/main" id="{29F5BA1C-DC7D-428D-B54A-815E8137BD14}"/>
              </a:ext>
            </a:extLst>
          </p:cNvPr>
          <p:cNvSpPr>
            <a:spLocks noGrp="1"/>
          </p:cNvSpPr>
          <p:nvPr>
            <p:ph type="sldNum" sz="quarter" idx="12"/>
          </p:nvPr>
        </p:nvSpPr>
        <p:spPr/>
        <p:txBody>
          <a:bodyPr/>
          <a:lstStyle/>
          <a:p>
            <a:fld id="{A1D55047-B113-4615-BE8C-6B97B5F01330}" type="slidenum">
              <a:rPr lang="zh-CN" altLang="en-US" smtClean="0"/>
              <a:t>9</a:t>
            </a:fld>
            <a:endParaRPr lang="zh-CN" altLang="en-US"/>
          </a:p>
        </p:txBody>
      </p:sp>
    </p:spTree>
    <p:extLst>
      <p:ext uri="{BB962C8B-B14F-4D97-AF65-F5344CB8AC3E}">
        <p14:creationId xmlns:p14="http://schemas.microsoft.com/office/powerpoint/2010/main" val="17008935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TotalTime>
  <Words>1890</Words>
  <Application>Microsoft Macintosh PowerPoint</Application>
  <PresentationFormat>Widescreen</PresentationFormat>
  <Paragraphs>263</Paragraphs>
  <Slides>62</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等线</vt:lpstr>
      <vt:lpstr>等线 Light</vt:lpstr>
      <vt:lpstr>KaiTi</vt:lpstr>
      <vt:lpstr>KaiTi</vt:lpstr>
      <vt:lpstr>Arial</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Tao Cheng</dc:creator>
  <cp:lastModifiedBy>Tao Cheng</cp:lastModifiedBy>
  <cp:revision>100</cp:revision>
  <dcterms:created xsi:type="dcterms:W3CDTF">2020-09-10T07:30:28Z</dcterms:created>
  <dcterms:modified xsi:type="dcterms:W3CDTF">2023-08-31T23:01:19Z</dcterms:modified>
</cp:coreProperties>
</file>